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5"/>
  </p:notesMasterIdLst>
  <p:sldIdLst>
    <p:sldId id="256" r:id="rId2"/>
    <p:sldId id="259" r:id="rId3"/>
    <p:sldId id="266" r:id="rId4"/>
    <p:sldId id="297" r:id="rId5"/>
    <p:sldId id="298" r:id="rId6"/>
    <p:sldId id="272" r:id="rId7"/>
    <p:sldId id="277" r:id="rId8"/>
    <p:sldId id="258" r:id="rId9"/>
    <p:sldId id="288" r:id="rId10"/>
    <p:sldId id="289" r:id="rId11"/>
    <p:sldId id="262" r:id="rId12"/>
    <p:sldId id="290" r:id="rId13"/>
    <p:sldId id="270" r:id="rId14"/>
    <p:sldId id="271" r:id="rId15"/>
    <p:sldId id="278" r:id="rId16"/>
    <p:sldId id="276" r:id="rId17"/>
    <p:sldId id="275" r:id="rId18"/>
    <p:sldId id="273" r:id="rId19"/>
    <p:sldId id="274" r:id="rId20"/>
    <p:sldId id="279" r:id="rId21"/>
    <p:sldId id="280" r:id="rId22"/>
    <p:sldId id="281" r:id="rId23"/>
    <p:sldId id="282" r:id="rId24"/>
    <p:sldId id="283" r:id="rId25"/>
    <p:sldId id="284" r:id="rId26"/>
    <p:sldId id="285" r:id="rId27"/>
    <p:sldId id="286" r:id="rId28"/>
    <p:sldId id="261" r:id="rId29"/>
    <p:sldId id="265" r:id="rId30"/>
    <p:sldId id="291" r:id="rId31"/>
    <p:sldId id="294" r:id="rId32"/>
    <p:sldId id="295" r:id="rId33"/>
    <p:sldId id="299"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890"/>
    <p:restoredTop sz="95679"/>
  </p:normalViewPr>
  <p:slideViewPr>
    <p:cSldViewPr snapToGrid="0">
      <p:cViewPr varScale="1">
        <p:scale>
          <a:sx n="121" d="100"/>
          <a:sy n="121" d="100"/>
        </p:scale>
        <p:origin x="41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jpg>
</file>

<file path=ppt/media/image2.png>
</file>

<file path=ppt/media/image3.jpeg>
</file>

<file path=ppt/media/image4.gif>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7F9A3D-A58B-C94B-B26F-FD22ECF1C639}" type="datetimeFigureOut">
              <a:rPr lang="en-US" smtClean="0"/>
              <a:t>3/18/24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D392D3-D5D9-CC42-ABB2-3B14551F3385}" type="slidenum">
              <a:rPr lang="en-US" smtClean="0"/>
              <a:t>‹#›</a:t>
            </a:fld>
            <a:endParaRPr lang="en-US"/>
          </a:p>
        </p:txBody>
      </p:sp>
    </p:spTree>
    <p:extLst>
      <p:ext uri="{BB962C8B-B14F-4D97-AF65-F5344CB8AC3E}">
        <p14:creationId xmlns:p14="http://schemas.microsoft.com/office/powerpoint/2010/main" val="776690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downloaded my ENTIRE Spotify listening history (in early 2023, so unfortunately I don’t have the last year yet…) and I’ve put it here for you to play with!</a:t>
            </a:r>
          </a:p>
        </p:txBody>
      </p:sp>
      <p:sp>
        <p:nvSpPr>
          <p:cNvPr id="4" name="Slide Number Placeholder 3"/>
          <p:cNvSpPr>
            <a:spLocks noGrp="1"/>
          </p:cNvSpPr>
          <p:nvPr>
            <p:ph type="sldNum" sz="quarter" idx="5"/>
          </p:nvPr>
        </p:nvSpPr>
        <p:spPr/>
        <p:txBody>
          <a:bodyPr/>
          <a:lstStyle/>
          <a:p>
            <a:fld id="{B2D392D3-D5D9-CC42-ABB2-3B14551F3385}" type="slidenum">
              <a:rPr lang="en-US" smtClean="0"/>
              <a:t>6</a:t>
            </a:fld>
            <a:endParaRPr lang="en-US"/>
          </a:p>
        </p:txBody>
      </p:sp>
    </p:spTree>
    <p:extLst>
      <p:ext uri="{BB962C8B-B14F-4D97-AF65-F5344CB8AC3E}">
        <p14:creationId xmlns:p14="http://schemas.microsoft.com/office/powerpoint/2010/main" val="1759101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tables can be joined on the column ‘</a:t>
            </a:r>
            <a:r>
              <a:rPr lang="en-US" dirty="0" err="1"/>
              <a:t>spotify_track_uri</a:t>
            </a:r>
            <a:r>
              <a:rPr lang="en-US" dirty="0"/>
              <a:t>’. This is the </a:t>
            </a:r>
            <a:r>
              <a:rPr lang="en-US" b="1" dirty="0"/>
              <a:t>primary key </a:t>
            </a:r>
            <a:r>
              <a:rPr lang="en-US" b="0" dirty="0"/>
              <a:t>of the Songs table, which means it is a unique identifier for each row of the Songs table. </a:t>
            </a:r>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15</a:t>
            </a:fld>
            <a:endParaRPr lang="en-US"/>
          </a:p>
        </p:txBody>
      </p:sp>
    </p:spTree>
    <p:extLst>
      <p:ext uri="{BB962C8B-B14F-4D97-AF65-F5344CB8AC3E}">
        <p14:creationId xmlns:p14="http://schemas.microsoft.com/office/powerpoint/2010/main" val="42728770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INNER JOIN</a:t>
            </a:r>
          </a:p>
        </p:txBody>
      </p:sp>
      <p:sp>
        <p:nvSpPr>
          <p:cNvPr id="4" name="Slide Number Placeholder 3"/>
          <p:cNvSpPr>
            <a:spLocks noGrp="1"/>
          </p:cNvSpPr>
          <p:nvPr>
            <p:ph type="sldNum" sz="quarter" idx="5"/>
          </p:nvPr>
        </p:nvSpPr>
        <p:spPr/>
        <p:txBody>
          <a:bodyPr/>
          <a:lstStyle/>
          <a:p>
            <a:fld id="{B2D392D3-D5D9-CC42-ABB2-3B14551F3385}" type="slidenum">
              <a:rPr lang="en-US" smtClean="0"/>
              <a:t>17</a:t>
            </a:fld>
            <a:endParaRPr lang="en-US"/>
          </a:p>
        </p:txBody>
      </p:sp>
    </p:spTree>
    <p:extLst>
      <p:ext uri="{BB962C8B-B14F-4D97-AF65-F5344CB8AC3E}">
        <p14:creationId xmlns:p14="http://schemas.microsoft.com/office/powerpoint/2010/main" val="36446058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use an alias to make our scripts a bit easier to read and write</a:t>
            </a:r>
          </a:p>
        </p:txBody>
      </p:sp>
      <p:sp>
        <p:nvSpPr>
          <p:cNvPr id="4" name="Slide Number Placeholder 3"/>
          <p:cNvSpPr>
            <a:spLocks noGrp="1"/>
          </p:cNvSpPr>
          <p:nvPr>
            <p:ph type="sldNum" sz="quarter" idx="5"/>
          </p:nvPr>
        </p:nvSpPr>
        <p:spPr/>
        <p:txBody>
          <a:bodyPr/>
          <a:lstStyle/>
          <a:p>
            <a:fld id="{B2D392D3-D5D9-CC42-ABB2-3B14551F3385}" type="slidenum">
              <a:rPr lang="en-US" smtClean="0"/>
              <a:t>18</a:t>
            </a:fld>
            <a:endParaRPr lang="en-US"/>
          </a:p>
        </p:txBody>
      </p:sp>
    </p:spTree>
    <p:extLst>
      <p:ext uri="{BB962C8B-B14F-4D97-AF65-F5344CB8AC3E}">
        <p14:creationId xmlns:p14="http://schemas.microsoft.com/office/powerpoint/2010/main" val="711606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specify the order of the rows in our table, in this case ordering by timestamp. DESC is used to specify descending order, SQL will default to ascending order if this is not specified.</a:t>
            </a:r>
          </a:p>
        </p:txBody>
      </p:sp>
      <p:sp>
        <p:nvSpPr>
          <p:cNvPr id="4" name="Slide Number Placeholder 3"/>
          <p:cNvSpPr>
            <a:spLocks noGrp="1"/>
          </p:cNvSpPr>
          <p:nvPr>
            <p:ph type="sldNum" sz="quarter" idx="5"/>
          </p:nvPr>
        </p:nvSpPr>
        <p:spPr/>
        <p:txBody>
          <a:bodyPr/>
          <a:lstStyle/>
          <a:p>
            <a:fld id="{B2D392D3-D5D9-CC42-ABB2-3B14551F3385}" type="slidenum">
              <a:rPr lang="en-US" smtClean="0"/>
              <a:t>19</a:t>
            </a:fld>
            <a:endParaRPr lang="en-US"/>
          </a:p>
        </p:txBody>
      </p:sp>
    </p:spTree>
    <p:extLst>
      <p:ext uri="{BB962C8B-B14F-4D97-AF65-F5344CB8AC3E}">
        <p14:creationId xmlns:p14="http://schemas.microsoft.com/office/powerpoint/2010/main" val="37499915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filter the rows of a table based on a condition, in this case we filter on the </a:t>
            </a:r>
            <a:r>
              <a:rPr lang="en-US" dirty="0" err="1"/>
              <a:t>artist_name</a:t>
            </a:r>
            <a:r>
              <a:rPr lang="en-US" dirty="0"/>
              <a:t> column to show all of my listens to David Bowie</a:t>
            </a:r>
          </a:p>
        </p:txBody>
      </p:sp>
      <p:sp>
        <p:nvSpPr>
          <p:cNvPr id="4" name="Slide Number Placeholder 3"/>
          <p:cNvSpPr>
            <a:spLocks noGrp="1"/>
          </p:cNvSpPr>
          <p:nvPr>
            <p:ph type="sldNum" sz="quarter" idx="5"/>
          </p:nvPr>
        </p:nvSpPr>
        <p:spPr/>
        <p:txBody>
          <a:bodyPr/>
          <a:lstStyle/>
          <a:p>
            <a:fld id="{B2D392D3-D5D9-CC42-ABB2-3B14551F3385}" type="slidenum">
              <a:rPr lang="en-US" smtClean="0"/>
              <a:t>20</a:t>
            </a:fld>
            <a:endParaRPr lang="en-US"/>
          </a:p>
        </p:txBody>
      </p:sp>
    </p:spTree>
    <p:extLst>
      <p:ext uri="{BB962C8B-B14F-4D97-AF65-F5344CB8AC3E}">
        <p14:creationId xmlns:p14="http://schemas.microsoft.com/office/powerpoint/2010/main" val="3502888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21</a:t>
            </a:fld>
            <a:endParaRPr lang="en-US"/>
          </a:p>
        </p:txBody>
      </p:sp>
    </p:spTree>
    <p:extLst>
      <p:ext uri="{BB962C8B-B14F-4D97-AF65-F5344CB8AC3E}">
        <p14:creationId xmlns:p14="http://schemas.microsoft.com/office/powerpoint/2010/main" val="36664757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22</a:t>
            </a:fld>
            <a:endParaRPr lang="en-US"/>
          </a:p>
        </p:txBody>
      </p:sp>
    </p:spTree>
    <p:extLst>
      <p:ext uri="{BB962C8B-B14F-4D97-AF65-F5344CB8AC3E}">
        <p14:creationId xmlns:p14="http://schemas.microsoft.com/office/powerpoint/2010/main" val="34022431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23</a:t>
            </a:fld>
            <a:endParaRPr lang="en-US"/>
          </a:p>
        </p:txBody>
      </p:sp>
    </p:spTree>
    <p:extLst>
      <p:ext uri="{BB962C8B-B14F-4D97-AF65-F5344CB8AC3E}">
        <p14:creationId xmlns:p14="http://schemas.microsoft.com/office/powerpoint/2010/main" val="18312510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24</a:t>
            </a:fld>
            <a:endParaRPr lang="en-US"/>
          </a:p>
        </p:txBody>
      </p:sp>
    </p:spTree>
    <p:extLst>
      <p:ext uri="{BB962C8B-B14F-4D97-AF65-F5344CB8AC3E}">
        <p14:creationId xmlns:p14="http://schemas.microsoft.com/office/powerpoint/2010/main" val="8191446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25</a:t>
            </a:fld>
            <a:endParaRPr lang="en-US"/>
          </a:p>
        </p:txBody>
      </p:sp>
    </p:spTree>
    <p:extLst>
      <p:ext uri="{BB962C8B-B14F-4D97-AF65-F5344CB8AC3E}">
        <p14:creationId xmlns:p14="http://schemas.microsoft.com/office/powerpoint/2010/main" val="755712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created a simple database in the ‘rladies_march24.db’ file, containing two tables: listens and songs. Explain a little bit about how each row represents a listen in ‘listens’ and each row in ‘songs’ represents a song</a:t>
            </a:r>
          </a:p>
        </p:txBody>
      </p:sp>
      <p:sp>
        <p:nvSpPr>
          <p:cNvPr id="4" name="Slide Number Placeholder 3"/>
          <p:cNvSpPr>
            <a:spLocks noGrp="1"/>
          </p:cNvSpPr>
          <p:nvPr>
            <p:ph type="sldNum" sz="quarter" idx="5"/>
          </p:nvPr>
        </p:nvSpPr>
        <p:spPr/>
        <p:txBody>
          <a:bodyPr/>
          <a:lstStyle/>
          <a:p>
            <a:fld id="{B2D392D3-D5D9-CC42-ABB2-3B14551F3385}" type="slidenum">
              <a:rPr lang="en-US" smtClean="0"/>
              <a:t>7</a:t>
            </a:fld>
            <a:endParaRPr lang="en-US"/>
          </a:p>
        </p:txBody>
      </p:sp>
    </p:spTree>
    <p:extLst>
      <p:ext uri="{BB962C8B-B14F-4D97-AF65-F5344CB8AC3E}">
        <p14:creationId xmlns:p14="http://schemas.microsoft.com/office/powerpoint/2010/main" val="29210163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26</a:t>
            </a:fld>
            <a:endParaRPr lang="en-US"/>
          </a:p>
        </p:txBody>
      </p:sp>
    </p:spTree>
    <p:extLst>
      <p:ext uri="{BB962C8B-B14F-4D97-AF65-F5344CB8AC3E}">
        <p14:creationId xmlns:p14="http://schemas.microsoft.com/office/powerpoint/2010/main" val="37748082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27</a:t>
            </a:fld>
            <a:endParaRPr lang="en-US"/>
          </a:p>
        </p:txBody>
      </p:sp>
    </p:spTree>
    <p:extLst>
      <p:ext uri="{BB962C8B-B14F-4D97-AF65-F5344CB8AC3E}">
        <p14:creationId xmlns:p14="http://schemas.microsoft.com/office/powerpoint/2010/main" val="19078153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30</a:t>
            </a:fld>
            <a:endParaRPr lang="en-US"/>
          </a:p>
        </p:txBody>
      </p:sp>
    </p:spTree>
    <p:extLst>
      <p:ext uri="{BB962C8B-B14F-4D97-AF65-F5344CB8AC3E}">
        <p14:creationId xmlns:p14="http://schemas.microsoft.com/office/powerpoint/2010/main" val="1284287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www.nobledesktop.com</a:t>
            </a:r>
            <a:r>
              <a:rPr lang="en-US" dirty="0"/>
              <a:t>/learn/</a:t>
            </a:r>
            <a:r>
              <a:rPr lang="en-US" dirty="0" err="1"/>
              <a:t>sql</a:t>
            </a:r>
            <a:r>
              <a:rPr lang="en-US" dirty="0"/>
              <a:t>/the-many-flavors-of-</a:t>
            </a:r>
            <a:r>
              <a:rPr lang="en-US" dirty="0" err="1"/>
              <a:t>sql</a:t>
            </a:r>
            <a:r>
              <a:rPr lang="en-US" dirty="0"/>
              <a:t>-a-guide-to-relational-databases</a:t>
            </a:r>
          </a:p>
        </p:txBody>
      </p:sp>
      <p:sp>
        <p:nvSpPr>
          <p:cNvPr id="4" name="Slide Number Placeholder 3"/>
          <p:cNvSpPr>
            <a:spLocks noGrp="1"/>
          </p:cNvSpPr>
          <p:nvPr>
            <p:ph type="sldNum" sz="quarter" idx="5"/>
          </p:nvPr>
        </p:nvSpPr>
        <p:spPr/>
        <p:txBody>
          <a:bodyPr/>
          <a:lstStyle/>
          <a:p>
            <a:fld id="{B2D392D3-D5D9-CC42-ABB2-3B14551F3385}" type="slidenum">
              <a:rPr lang="en-US" smtClean="0"/>
              <a:t>8</a:t>
            </a:fld>
            <a:endParaRPr lang="en-US"/>
          </a:p>
        </p:txBody>
      </p:sp>
    </p:spTree>
    <p:extLst>
      <p:ext uri="{BB962C8B-B14F-4D97-AF65-F5344CB8AC3E}">
        <p14:creationId xmlns:p14="http://schemas.microsoft.com/office/powerpoint/2010/main" val="132146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mainly use MSSQL in my work</a:t>
            </a:r>
          </a:p>
        </p:txBody>
      </p:sp>
      <p:sp>
        <p:nvSpPr>
          <p:cNvPr id="4" name="Slide Number Placeholder 3"/>
          <p:cNvSpPr>
            <a:spLocks noGrp="1"/>
          </p:cNvSpPr>
          <p:nvPr>
            <p:ph type="sldNum" sz="quarter" idx="5"/>
          </p:nvPr>
        </p:nvSpPr>
        <p:spPr/>
        <p:txBody>
          <a:bodyPr/>
          <a:lstStyle/>
          <a:p>
            <a:fld id="{B2D392D3-D5D9-CC42-ABB2-3B14551F3385}" type="slidenum">
              <a:rPr lang="en-US" smtClean="0"/>
              <a:t>9</a:t>
            </a:fld>
            <a:endParaRPr lang="en-US"/>
          </a:p>
        </p:txBody>
      </p:sp>
    </p:spTree>
    <p:extLst>
      <p:ext uri="{BB962C8B-B14F-4D97-AF65-F5344CB8AC3E}">
        <p14:creationId xmlns:p14="http://schemas.microsoft.com/office/powerpoint/2010/main" val="2272260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www.nobledesktop.com</a:t>
            </a:r>
            <a:r>
              <a:rPr lang="en-US" dirty="0"/>
              <a:t>/learn/</a:t>
            </a:r>
            <a:r>
              <a:rPr lang="en-US" dirty="0" err="1"/>
              <a:t>sql</a:t>
            </a:r>
            <a:r>
              <a:rPr lang="en-US" dirty="0"/>
              <a:t>/the-many-flavors-of-</a:t>
            </a:r>
            <a:r>
              <a:rPr lang="en-US" dirty="0" err="1"/>
              <a:t>sql</a:t>
            </a:r>
            <a:r>
              <a:rPr lang="en-US" dirty="0"/>
              <a:t>-a-guide-to-relational-databases</a:t>
            </a:r>
          </a:p>
        </p:txBody>
      </p:sp>
      <p:sp>
        <p:nvSpPr>
          <p:cNvPr id="4" name="Slide Number Placeholder 3"/>
          <p:cNvSpPr>
            <a:spLocks noGrp="1"/>
          </p:cNvSpPr>
          <p:nvPr>
            <p:ph type="sldNum" sz="quarter" idx="5"/>
          </p:nvPr>
        </p:nvSpPr>
        <p:spPr/>
        <p:txBody>
          <a:bodyPr/>
          <a:lstStyle/>
          <a:p>
            <a:fld id="{B2D392D3-D5D9-CC42-ABB2-3B14551F3385}" type="slidenum">
              <a:rPr lang="en-US" smtClean="0"/>
              <a:t>10</a:t>
            </a:fld>
            <a:endParaRPr lang="en-US"/>
          </a:p>
        </p:txBody>
      </p:sp>
    </p:spTree>
    <p:extLst>
      <p:ext uri="{BB962C8B-B14F-4D97-AF65-F5344CB8AC3E}">
        <p14:creationId xmlns:p14="http://schemas.microsoft.com/office/powerpoint/2010/main" val="1418894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 bit about how I use it in my daily work</a:t>
            </a:r>
          </a:p>
        </p:txBody>
      </p:sp>
      <p:sp>
        <p:nvSpPr>
          <p:cNvPr id="4" name="Slide Number Placeholder 3"/>
          <p:cNvSpPr>
            <a:spLocks noGrp="1"/>
          </p:cNvSpPr>
          <p:nvPr>
            <p:ph type="sldNum" sz="quarter" idx="5"/>
          </p:nvPr>
        </p:nvSpPr>
        <p:spPr/>
        <p:txBody>
          <a:bodyPr/>
          <a:lstStyle/>
          <a:p>
            <a:fld id="{B2D392D3-D5D9-CC42-ABB2-3B14551F3385}" type="slidenum">
              <a:rPr lang="en-US" smtClean="0"/>
              <a:t>11</a:t>
            </a:fld>
            <a:endParaRPr lang="en-US"/>
          </a:p>
        </p:txBody>
      </p:sp>
    </p:spTree>
    <p:extLst>
      <p:ext uri="{BB962C8B-B14F-4D97-AF65-F5344CB8AC3E}">
        <p14:creationId xmlns:p14="http://schemas.microsoft.com/office/powerpoint/2010/main" val="36033665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 bit about how I use it in my daily work</a:t>
            </a:r>
          </a:p>
        </p:txBody>
      </p:sp>
      <p:sp>
        <p:nvSpPr>
          <p:cNvPr id="4" name="Slide Number Placeholder 3"/>
          <p:cNvSpPr>
            <a:spLocks noGrp="1"/>
          </p:cNvSpPr>
          <p:nvPr>
            <p:ph type="sldNum" sz="quarter" idx="5"/>
          </p:nvPr>
        </p:nvSpPr>
        <p:spPr/>
        <p:txBody>
          <a:bodyPr/>
          <a:lstStyle/>
          <a:p>
            <a:fld id="{B2D392D3-D5D9-CC42-ABB2-3B14551F3385}" type="slidenum">
              <a:rPr lang="en-US" smtClean="0"/>
              <a:t>12</a:t>
            </a:fld>
            <a:endParaRPr lang="en-US"/>
          </a:p>
        </p:txBody>
      </p:sp>
    </p:spTree>
    <p:extLst>
      <p:ext uri="{BB962C8B-B14F-4D97-AF65-F5344CB8AC3E}">
        <p14:creationId xmlns:p14="http://schemas.microsoft.com/office/powerpoint/2010/main" val="3417252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uses the wildcard symbol (*) to select all columns from the table ‘songs’. Because this is a large table and we don’t want to retrieve all of the rows, we use the ‘LIMIT 10’ statement to only select ten rows. This number can be changed!</a:t>
            </a:r>
          </a:p>
        </p:txBody>
      </p:sp>
      <p:sp>
        <p:nvSpPr>
          <p:cNvPr id="4" name="Slide Number Placeholder 3"/>
          <p:cNvSpPr>
            <a:spLocks noGrp="1"/>
          </p:cNvSpPr>
          <p:nvPr>
            <p:ph type="sldNum" sz="quarter" idx="5"/>
          </p:nvPr>
        </p:nvSpPr>
        <p:spPr/>
        <p:txBody>
          <a:bodyPr/>
          <a:lstStyle/>
          <a:p>
            <a:fld id="{B2D392D3-D5D9-CC42-ABB2-3B14551F3385}" type="slidenum">
              <a:rPr lang="en-US" smtClean="0"/>
              <a:t>13</a:t>
            </a:fld>
            <a:endParaRPr lang="en-US"/>
          </a:p>
        </p:txBody>
      </p:sp>
    </p:spTree>
    <p:extLst>
      <p:ext uri="{BB962C8B-B14F-4D97-AF65-F5344CB8AC3E}">
        <p14:creationId xmlns:p14="http://schemas.microsoft.com/office/powerpoint/2010/main" val="1376971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Column names can be specified, rather than picking out all columns. This songs table is nice, but when did I listen to these songs? To find this, we need to join the LISTENS table, using the </a:t>
            </a:r>
            <a:r>
              <a:rPr lang="en-US" dirty="0" err="1"/>
              <a:t>spotify_track_uri</a:t>
            </a:r>
            <a:r>
              <a:rPr lang="en-US" dirty="0"/>
              <a:t> as the key</a:t>
            </a:r>
          </a:p>
          <a:p>
            <a:endParaRPr lang="en-US" dirty="0"/>
          </a:p>
        </p:txBody>
      </p:sp>
      <p:sp>
        <p:nvSpPr>
          <p:cNvPr id="4" name="Slide Number Placeholder 3"/>
          <p:cNvSpPr>
            <a:spLocks noGrp="1"/>
          </p:cNvSpPr>
          <p:nvPr>
            <p:ph type="sldNum" sz="quarter" idx="5"/>
          </p:nvPr>
        </p:nvSpPr>
        <p:spPr/>
        <p:txBody>
          <a:bodyPr/>
          <a:lstStyle/>
          <a:p>
            <a:fld id="{B2D392D3-D5D9-CC42-ABB2-3B14551F3385}" type="slidenum">
              <a:rPr lang="en-US" smtClean="0"/>
              <a:t>14</a:t>
            </a:fld>
            <a:endParaRPr lang="en-US"/>
          </a:p>
        </p:txBody>
      </p:sp>
    </p:spTree>
    <p:extLst>
      <p:ext uri="{BB962C8B-B14F-4D97-AF65-F5344CB8AC3E}">
        <p14:creationId xmlns:p14="http://schemas.microsoft.com/office/powerpoint/2010/main" val="14535447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3/18/24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3/18/24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3/18/24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3/18/24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3/18/24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3/18/24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3/18/24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3/18/24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3/18/24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3/18/24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3/18/24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3/18/24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sqlitebrowser.org/dl/"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C8765-33E0-633B-80FC-4D5625BA993F}"/>
              </a:ext>
            </a:extLst>
          </p:cNvPr>
          <p:cNvSpPr>
            <a:spLocks noGrp="1"/>
          </p:cNvSpPr>
          <p:nvPr>
            <p:ph type="ctrTitle"/>
          </p:nvPr>
        </p:nvSpPr>
        <p:spPr/>
        <p:txBody>
          <a:bodyPr/>
          <a:lstStyle/>
          <a:p>
            <a:r>
              <a:rPr lang="en-US" dirty="0"/>
              <a:t>Database-</a:t>
            </a:r>
            <a:r>
              <a:rPr lang="en-US" dirty="0" err="1"/>
              <a:t>ics</a:t>
            </a:r>
            <a:endParaRPr lang="en-US" dirty="0"/>
          </a:p>
        </p:txBody>
      </p:sp>
      <p:sp>
        <p:nvSpPr>
          <p:cNvPr id="3" name="Subtitle 2">
            <a:extLst>
              <a:ext uri="{FF2B5EF4-FFF2-40B4-BE49-F238E27FC236}">
                <a16:creationId xmlns:a16="http://schemas.microsoft.com/office/drawing/2014/main" id="{2490F539-C065-6D55-B43C-B05B3D615E35}"/>
              </a:ext>
            </a:extLst>
          </p:cNvPr>
          <p:cNvSpPr>
            <a:spLocks noGrp="1"/>
          </p:cNvSpPr>
          <p:nvPr>
            <p:ph type="subTitle" idx="1"/>
          </p:nvPr>
        </p:nvSpPr>
        <p:spPr/>
        <p:txBody>
          <a:bodyPr/>
          <a:lstStyle/>
          <a:p>
            <a:r>
              <a:rPr lang="en-US" dirty="0"/>
              <a:t>An Introduction to SQL for R Users</a:t>
            </a:r>
          </a:p>
          <a:p>
            <a:r>
              <a:rPr lang="en-US" dirty="0"/>
              <a:t>Chloe Brook</a:t>
            </a:r>
          </a:p>
        </p:txBody>
      </p:sp>
    </p:spTree>
    <p:extLst>
      <p:ext uri="{BB962C8B-B14F-4D97-AF65-F5344CB8AC3E}">
        <p14:creationId xmlns:p14="http://schemas.microsoft.com/office/powerpoint/2010/main" val="3282953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94C8A-0432-37AF-3276-7C54C054C6D4}"/>
              </a:ext>
            </a:extLst>
          </p:cNvPr>
          <p:cNvSpPr>
            <a:spLocks noGrp="1"/>
          </p:cNvSpPr>
          <p:nvPr>
            <p:ph type="title"/>
          </p:nvPr>
        </p:nvSpPr>
        <p:spPr/>
        <p:txBody>
          <a:bodyPr/>
          <a:lstStyle/>
          <a:p>
            <a:r>
              <a:rPr lang="en-US" dirty="0"/>
              <a:t>What is SQL?</a:t>
            </a:r>
          </a:p>
        </p:txBody>
      </p:sp>
      <p:pic>
        <p:nvPicPr>
          <p:cNvPr id="5" name="Picture 4" descr="A computer screen shot of a computer&#10;&#10;Description automatically generated">
            <a:extLst>
              <a:ext uri="{FF2B5EF4-FFF2-40B4-BE49-F238E27FC236}">
                <a16:creationId xmlns:a16="http://schemas.microsoft.com/office/drawing/2014/main" id="{3F622D9E-1EEE-786C-78D7-749E6C26A13A}"/>
              </a:ext>
            </a:extLst>
          </p:cNvPr>
          <p:cNvPicPr>
            <a:picLocks noChangeAspect="1"/>
          </p:cNvPicPr>
          <p:nvPr/>
        </p:nvPicPr>
        <p:blipFill rotWithShape="1">
          <a:blip r:embed="rId3"/>
          <a:srcRect l="27855" t="16682" r="18665" b="6811"/>
          <a:stretch/>
        </p:blipFill>
        <p:spPr>
          <a:xfrm>
            <a:off x="1371601" y="1428750"/>
            <a:ext cx="6240162" cy="5021380"/>
          </a:xfrm>
          <a:prstGeom prst="rect">
            <a:avLst/>
          </a:prstGeom>
        </p:spPr>
      </p:pic>
    </p:spTree>
    <p:extLst>
      <p:ext uri="{BB962C8B-B14F-4D97-AF65-F5344CB8AC3E}">
        <p14:creationId xmlns:p14="http://schemas.microsoft.com/office/powerpoint/2010/main" val="3374837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956D-432C-AA7B-9FEC-7826D71F1C17}"/>
              </a:ext>
            </a:extLst>
          </p:cNvPr>
          <p:cNvSpPr>
            <a:spLocks noGrp="1"/>
          </p:cNvSpPr>
          <p:nvPr>
            <p:ph type="title"/>
          </p:nvPr>
        </p:nvSpPr>
        <p:spPr/>
        <p:txBody>
          <a:bodyPr/>
          <a:lstStyle/>
          <a:p>
            <a:r>
              <a:rPr lang="en-US" dirty="0"/>
              <a:t>Why use SQL?</a:t>
            </a:r>
          </a:p>
        </p:txBody>
      </p:sp>
      <p:sp>
        <p:nvSpPr>
          <p:cNvPr id="3" name="Content Placeholder 2">
            <a:extLst>
              <a:ext uri="{FF2B5EF4-FFF2-40B4-BE49-F238E27FC236}">
                <a16:creationId xmlns:a16="http://schemas.microsoft.com/office/drawing/2014/main" id="{C695E10B-9BB7-1A32-3C5A-B1A52D512680}"/>
              </a:ext>
            </a:extLst>
          </p:cNvPr>
          <p:cNvSpPr>
            <a:spLocks noGrp="1"/>
          </p:cNvSpPr>
          <p:nvPr>
            <p:ph idx="1"/>
          </p:nvPr>
        </p:nvSpPr>
        <p:spPr>
          <a:xfrm>
            <a:off x="1371600" y="2286000"/>
            <a:ext cx="4955059" cy="2125362"/>
          </a:xfrm>
        </p:spPr>
        <p:txBody>
          <a:bodyPr/>
          <a:lstStyle/>
          <a:p>
            <a:r>
              <a:rPr lang="en-US" dirty="0"/>
              <a:t>Allows us to efficiently access, filter and tidy </a:t>
            </a:r>
            <a:r>
              <a:rPr lang="en-US" b="1" dirty="0"/>
              <a:t>big data </a:t>
            </a:r>
            <a:r>
              <a:rPr lang="en-US" dirty="0"/>
              <a:t>stored within databases</a:t>
            </a:r>
          </a:p>
          <a:p>
            <a:r>
              <a:rPr lang="en-US" dirty="0"/>
              <a:t>Can look at data without modifying underlying tables</a:t>
            </a:r>
          </a:p>
          <a:p>
            <a:r>
              <a:rPr lang="en-US" dirty="0"/>
              <a:t>Intuitive to learn and to read</a:t>
            </a:r>
          </a:p>
        </p:txBody>
      </p:sp>
    </p:spTree>
    <p:extLst>
      <p:ext uri="{BB962C8B-B14F-4D97-AF65-F5344CB8AC3E}">
        <p14:creationId xmlns:p14="http://schemas.microsoft.com/office/powerpoint/2010/main" val="1165706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956D-432C-AA7B-9FEC-7826D71F1C17}"/>
              </a:ext>
            </a:extLst>
          </p:cNvPr>
          <p:cNvSpPr>
            <a:spLocks noGrp="1"/>
          </p:cNvSpPr>
          <p:nvPr>
            <p:ph type="title"/>
          </p:nvPr>
        </p:nvSpPr>
        <p:spPr/>
        <p:txBody>
          <a:bodyPr/>
          <a:lstStyle/>
          <a:p>
            <a:r>
              <a:rPr lang="en-US" dirty="0"/>
              <a:t>Why use SQL?</a:t>
            </a:r>
          </a:p>
        </p:txBody>
      </p:sp>
      <p:sp>
        <p:nvSpPr>
          <p:cNvPr id="3" name="Content Placeholder 2">
            <a:extLst>
              <a:ext uri="{FF2B5EF4-FFF2-40B4-BE49-F238E27FC236}">
                <a16:creationId xmlns:a16="http://schemas.microsoft.com/office/drawing/2014/main" id="{C695E10B-9BB7-1A32-3C5A-B1A52D512680}"/>
              </a:ext>
            </a:extLst>
          </p:cNvPr>
          <p:cNvSpPr>
            <a:spLocks noGrp="1"/>
          </p:cNvSpPr>
          <p:nvPr>
            <p:ph idx="1"/>
          </p:nvPr>
        </p:nvSpPr>
        <p:spPr>
          <a:xfrm>
            <a:off x="1371600" y="2286000"/>
            <a:ext cx="4955059" cy="2125362"/>
          </a:xfrm>
        </p:spPr>
        <p:txBody>
          <a:bodyPr/>
          <a:lstStyle/>
          <a:p>
            <a:r>
              <a:rPr lang="en-US" dirty="0"/>
              <a:t>Allows us to efficiently access, filter and tidy </a:t>
            </a:r>
            <a:r>
              <a:rPr lang="en-US" b="1" dirty="0"/>
              <a:t>big data </a:t>
            </a:r>
            <a:r>
              <a:rPr lang="en-US" dirty="0"/>
              <a:t>stored within databases</a:t>
            </a:r>
          </a:p>
          <a:p>
            <a:r>
              <a:rPr lang="en-US" dirty="0"/>
              <a:t>Can look at data without modifying underlying tables</a:t>
            </a:r>
          </a:p>
          <a:p>
            <a:r>
              <a:rPr lang="en-US" dirty="0"/>
              <a:t>Intuitive to learn and to read</a:t>
            </a:r>
          </a:p>
        </p:txBody>
      </p:sp>
      <p:pic>
        <p:nvPicPr>
          <p:cNvPr id="5" name="Picture 4" descr="A person in a tie making a gesture with his hands&#10;&#10;Description automatically generated">
            <a:extLst>
              <a:ext uri="{FF2B5EF4-FFF2-40B4-BE49-F238E27FC236}">
                <a16:creationId xmlns:a16="http://schemas.microsoft.com/office/drawing/2014/main" id="{9CCA37F6-6BF6-F20D-0E26-57C71A865885}"/>
              </a:ext>
            </a:extLst>
          </p:cNvPr>
          <p:cNvPicPr>
            <a:picLocks noChangeAspect="1"/>
          </p:cNvPicPr>
          <p:nvPr/>
        </p:nvPicPr>
        <p:blipFill>
          <a:blip r:embed="rId3"/>
          <a:stretch>
            <a:fillRect/>
          </a:stretch>
        </p:blipFill>
        <p:spPr>
          <a:xfrm>
            <a:off x="6825973" y="1609073"/>
            <a:ext cx="4385365" cy="3639853"/>
          </a:xfrm>
          <a:prstGeom prst="rect">
            <a:avLst/>
          </a:prstGeom>
        </p:spPr>
      </p:pic>
    </p:spTree>
    <p:extLst>
      <p:ext uri="{BB962C8B-B14F-4D97-AF65-F5344CB8AC3E}">
        <p14:creationId xmlns:p14="http://schemas.microsoft.com/office/powerpoint/2010/main" val="23917881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p:txBody>
          <a:bodyPr/>
          <a:lstStyle/>
          <a:p>
            <a:r>
              <a:rPr lang="en-US" dirty="0"/>
              <a:t>Let’s build a basic SQL query!</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p:txBody>
          <a:bodyPr/>
          <a:lstStyle/>
          <a:p>
            <a:pPr marL="0" indent="0">
              <a:buNone/>
            </a:pPr>
            <a:r>
              <a:rPr lang="en-US" dirty="0">
                <a:latin typeface="Consolas" panose="020B0609020204030204" pitchFamily="49" charset="0"/>
                <a:cs typeface="Consolas" panose="020B0609020204030204" pitchFamily="49" charset="0"/>
              </a:rPr>
              <a:t>SELECT *</a:t>
            </a:r>
          </a:p>
          <a:p>
            <a:pPr marL="0" indent="0">
              <a:buNone/>
            </a:pPr>
            <a:r>
              <a:rPr lang="en-US" dirty="0">
                <a:latin typeface="Consolas" panose="020B0609020204030204" pitchFamily="49" charset="0"/>
                <a:cs typeface="Consolas" panose="020B0609020204030204" pitchFamily="49" charset="0"/>
              </a:rPr>
              <a:t>FROM songs</a:t>
            </a:r>
          </a:p>
          <a:p>
            <a:pPr marL="0" indent="0">
              <a:buNone/>
            </a:pPr>
            <a:r>
              <a:rPr lang="en-US" dirty="0">
                <a:latin typeface="Consolas" panose="020B0609020204030204" pitchFamily="49" charset="0"/>
                <a:cs typeface="Consolas" panose="020B0609020204030204" pitchFamily="49" charset="0"/>
              </a:rPr>
              <a:t>LIMIT 10;</a:t>
            </a:r>
          </a:p>
        </p:txBody>
      </p:sp>
    </p:spTree>
    <p:extLst>
      <p:ext uri="{BB962C8B-B14F-4D97-AF65-F5344CB8AC3E}">
        <p14:creationId xmlns:p14="http://schemas.microsoft.com/office/powerpoint/2010/main" val="1100011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p:txBody>
          <a:bodyPr/>
          <a:lstStyle/>
          <a:p>
            <a:r>
              <a:rPr lang="en-US" dirty="0"/>
              <a:t>Let’s build a basic SQL query!</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p:txBody>
          <a:bodyPr/>
          <a:lstStyle/>
          <a:p>
            <a:pPr marL="0" indent="0">
              <a:buNone/>
            </a:pPr>
            <a:r>
              <a:rPr lang="en-US" dirty="0">
                <a:latin typeface="Consolas" panose="020B0609020204030204" pitchFamily="49" charset="0"/>
                <a:cs typeface="Consolas" panose="020B0609020204030204" pitchFamily="49" charset="0"/>
              </a:rPr>
              <a:t>SELECT </a:t>
            </a:r>
            <a:r>
              <a:rPr lang="en-US" b="1" dirty="0" err="1">
                <a:latin typeface="Consolas" panose="020B0609020204030204" pitchFamily="49" charset="0"/>
                <a:cs typeface="Consolas" panose="020B0609020204030204" pitchFamily="49" charset="0"/>
              </a:rPr>
              <a:t>song_name</a:t>
            </a:r>
            <a:r>
              <a:rPr lang="en-US" b="1" dirty="0">
                <a:latin typeface="Consolas" panose="020B0609020204030204" pitchFamily="49" charset="0"/>
                <a:cs typeface="Consolas" panose="020B0609020204030204" pitchFamily="49" charset="0"/>
              </a:rPr>
              <a:t>, </a:t>
            </a:r>
            <a:r>
              <a:rPr lang="en-US" b="1" dirty="0" err="1">
                <a:latin typeface="Consolas" panose="020B0609020204030204" pitchFamily="49" charset="0"/>
                <a:cs typeface="Consolas" panose="020B0609020204030204" pitchFamily="49" charset="0"/>
              </a:rPr>
              <a:t>artist_name</a:t>
            </a:r>
            <a:r>
              <a:rPr lang="en-US" b="1" dirty="0">
                <a:latin typeface="Consolas" panose="020B0609020204030204" pitchFamily="49" charset="0"/>
                <a:cs typeface="Consolas" panose="020B0609020204030204" pitchFamily="49" charset="0"/>
              </a:rPr>
              <a:t>, </a:t>
            </a:r>
            <a:r>
              <a:rPr lang="en-US" b="1" dirty="0" err="1">
                <a:latin typeface="Consolas" panose="020B0609020204030204" pitchFamily="49" charset="0"/>
                <a:cs typeface="Consolas" panose="020B0609020204030204" pitchFamily="49" charset="0"/>
              </a:rPr>
              <a:t>album_name</a:t>
            </a:r>
            <a:endParaRPr lang="en-US" b="1" dirty="0">
              <a:latin typeface="Consolas" panose="020B0609020204030204" pitchFamily="49" charset="0"/>
              <a:cs typeface="Consolas" panose="020B0609020204030204" pitchFamily="49" charset="0"/>
            </a:endParaRPr>
          </a:p>
          <a:p>
            <a:pPr marL="0" indent="0">
              <a:buNone/>
            </a:pPr>
            <a:r>
              <a:rPr lang="en-US" dirty="0">
                <a:latin typeface="Consolas" panose="020B0609020204030204" pitchFamily="49" charset="0"/>
                <a:cs typeface="Consolas" panose="020B0609020204030204" pitchFamily="49" charset="0"/>
              </a:rPr>
              <a:t>FROM songs</a:t>
            </a:r>
          </a:p>
          <a:p>
            <a:pPr marL="0" indent="0">
              <a:buNone/>
            </a:pPr>
            <a:r>
              <a:rPr lang="en-US" dirty="0">
                <a:latin typeface="Consolas" panose="020B0609020204030204" pitchFamily="49" charset="0"/>
                <a:cs typeface="Consolas" panose="020B0609020204030204" pitchFamily="49" charset="0"/>
              </a:rPr>
              <a:t>LIMIT </a:t>
            </a:r>
            <a:r>
              <a:rPr lang="en-US" b="1" dirty="0">
                <a:latin typeface="Consolas" panose="020B0609020204030204" pitchFamily="49" charset="0"/>
                <a:cs typeface="Consolas" panose="020B0609020204030204" pitchFamily="49" charset="0"/>
              </a:rPr>
              <a:t>100</a:t>
            </a:r>
            <a:r>
              <a:rPr lang="en-US"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5703269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BBBA4-BA8C-4B6D-168C-793F3636E968}"/>
              </a:ext>
            </a:extLst>
          </p:cNvPr>
          <p:cNvSpPr>
            <a:spLocks noGrp="1"/>
          </p:cNvSpPr>
          <p:nvPr>
            <p:ph type="title"/>
          </p:nvPr>
        </p:nvSpPr>
        <p:spPr>
          <a:xfrm>
            <a:off x="1371600" y="685800"/>
            <a:ext cx="9601200" cy="811530"/>
          </a:xfrm>
        </p:spPr>
        <p:txBody>
          <a:bodyPr/>
          <a:lstStyle/>
          <a:p>
            <a:r>
              <a:rPr lang="en-US" dirty="0"/>
              <a:t>Let’s join these tables together!</a:t>
            </a:r>
          </a:p>
        </p:txBody>
      </p:sp>
      <p:graphicFrame>
        <p:nvGraphicFramePr>
          <p:cNvPr id="6" name="Table 5">
            <a:extLst>
              <a:ext uri="{FF2B5EF4-FFF2-40B4-BE49-F238E27FC236}">
                <a16:creationId xmlns:a16="http://schemas.microsoft.com/office/drawing/2014/main" id="{066E3738-86D5-4559-8C3F-5AAA6D28C41F}"/>
              </a:ext>
            </a:extLst>
          </p:cNvPr>
          <p:cNvGraphicFramePr>
            <a:graphicFrameLocks noGrp="1"/>
          </p:cNvGraphicFramePr>
          <p:nvPr/>
        </p:nvGraphicFramePr>
        <p:xfrm>
          <a:off x="1442646" y="2020550"/>
          <a:ext cx="9377754" cy="1264920"/>
        </p:xfrm>
        <a:graphic>
          <a:graphicData uri="http://schemas.openxmlformats.org/drawingml/2006/table">
            <a:tbl>
              <a:tblPr>
                <a:tableStyleId>{2D5ABB26-0587-4C30-8999-92F81FD0307C}</a:tableStyleId>
              </a:tblPr>
              <a:tblGrid>
                <a:gridCol w="2370138">
                  <a:extLst>
                    <a:ext uri="{9D8B030D-6E8A-4147-A177-3AD203B41FA5}">
                      <a16:colId xmlns:a16="http://schemas.microsoft.com/office/drawing/2014/main" val="3684837195"/>
                    </a:ext>
                  </a:extLst>
                </a:gridCol>
                <a:gridCol w="1366838">
                  <a:extLst>
                    <a:ext uri="{9D8B030D-6E8A-4147-A177-3AD203B41FA5}">
                      <a16:colId xmlns:a16="http://schemas.microsoft.com/office/drawing/2014/main" val="468151377"/>
                    </a:ext>
                  </a:extLst>
                </a:gridCol>
                <a:gridCol w="1126808">
                  <a:extLst>
                    <a:ext uri="{9D8B030D-6E8A-4147-A177-3AD203B41FA5}">
                      <a16:colId xmlns:a16="http://schemas.microsoft.com/office/drawing/2014/main" val="912138870"/>
                    </a:ext>
                  </a:extLst>
                </a:gridCol>
                <a:gridCol w="1402207">
                  <a:extLst>
                    <a:ext uri="{9D8B030D-6E8A-4147-A177-3AD203B41FA5}">
                      <a16:colId xmlns:a16="http://schemas.microsoft.com/office/drawing/2014/main" val="505455479"/>
                    </a:ext>
                  </a:extLst>
                </a:gridCol>
                <a:gridCol w="1890890">
                  <a:extLst>
                    <a:ext uri="{9D8B030D-6E8A-4147-A177-3AD203B41FA5}">
                      <a16:colId xmlns:a16="http://schemas.microsoft.com/office/drawing/2014/main" val="159376387"/>
                    </a:ext>
                  </a:extLst>
                </a:gridCol>
                <a:gridCol w="1220873">
                  <a:extLst>
                    <a:ext uri="{9D8B030D-6E8A-4147-A177-3AD203B41FA5}">
                      <a16:colId xmlns:a16="http://schemas.microsoft.com/office/drawing/2014/main" val="445052288"/>
                    </a:ext>
                  </a:extLst>
                </a:gridCol>
              </a:tblGrid>
              <a:tr h="0">
                <a:tc>
                  <a:txBody>
                    <a:bodyPr/>
                    <a:lstStyle/>
                    <a:p>
                      <a:r>
                        <a:rPr lang="en-GB" dirty="0" err="1">
                          <a:solidFill>
                            <a:schemeClr val="tx1"/>
                          </a:solidFill>
                        </a:rPr>
                        <a:t>spotify_track_uri</a:t>
                      </a:r>
                      <a:endParaRPr lang="en-GB" dirty="0">
                        <a:solidFill>
                          <a:schemeClr val="tx1"/>
                        </a:solidFill>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timestamp</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dirty="0" err="1">
                          <a:solidFill>
                            <a:schemeClr val="tx1"/>
                          </a:solidFill>
                        </a:rPr>
                        <a:t>ms_played</a:t>
                      </a:r>
                      <a:endParaRPr lang="en-GB" dirty="0">
                        <a:solidFill>
                          <a:schemeClr val="tx1"/>
                        </a:solidFill>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dirty="0" err="1">
                          <a:solidFill>
                            <a:schemeClr val="tx1"/>
                          </a:solidFill>
                        </a:rPr>
                        <a:t>conn_country</a:t>
                      </a:r>
                      <a:endParaRPr lang="en-GB" dirty="0">
                        <a:solidFill>
                          <a:schemeClr val="tx1"/>
                        </a:solidFill>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shuffle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skipped</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6999023"/>
                  </a:ext>
                </a:extLst>
              </a:tr>
              <a:tr h="0">
                <a:tc>
                  <a:txBody>
                    <a:bodyPr/>
                    <a:lstStyle/>
                    <a:p>
                      <a:pPr algn="l"/>
                      <a:r>
                        <a:rPr lang="en-GB" sz="1000" b="0">
                          <a:solidFill>
                            <a:schemeClr val="tx1"/>
                          </a:solidFill>
                          <a:effectLst/>
                        </a:rPr>
                        <a:t>spotify:track:1FLxW6LI6PZK8InYyYFULw</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2014-04-27T10:33:56Z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230106</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GB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0076150"/>
                  </a:ext>
                </a:extLst>
              </a:tr>
              <a:tr h="0">
                <a:tc>
                  <a:txBody>
                    <a:bodyPr/>
                    <a:lstStyle/>
                    <a:p>
                      <a:pPr algn="l"/>
                      <a:r>
                        <a:rPr lang="en-GB" sz="1000" b="0" dirty="0">
                          <a:solidFill>
                            <a:schemeClr val="tx1"/>
                          </a:solidFill>
                          <a:effectLst/>
                        </a:rPr>
                        <a:t>spotify:track:4RvWPyQ5RL0ao9LPZeSouE</a:t>
                      </a:r>
                      <a:endParaRPr lang="en-GB" sz="1000" b="0" i="0" dirty="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2020-12-15T17:33:22Z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251262</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GB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NA</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9839648"/>
                  </a:ext>
                </a:extLst>
              </a:tr>
              <a:tr h="0">
                <a:tc>
                  <a:txBody>
                    <a:bodyPr/>
                    <a:lstStyle/>
                    <a:p>
                      <a:pPr algn="l"/>
                      <a:r>
                        <a:rPr lang="en-GB" sz="1000" b="0">
                          <a:solidFill>
                            <a:schemeClr val="tx1"/>
                          </a:solidFill>
                          <a:effectLst/>
                        </a:rPr>
                        <a:t>spotify:track:2OQpQTRogZ1AhnUHJiT9Nb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2020-07-29T12:17:32Z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153463</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GB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NA</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2127599"/>
                  </a:ext>
                </a:extLst>
              </a:tr>
              <a:tr h="0">
                <a:tc>
                  <a:txBody>
                    <a:bodyPr/>
                    <a:lstStyle/>
                    <a:p>
                      <a:pPr algn="l"/>
                      <a:r>
                        <a:rPr lang="en-GB" sz="1000" b="0">
                          <a:solidFill>
                            <a:schemeClr val="tx1"/>
                          </a:solidFill>
                          <a:effectLst/>
                        </a:rPr>
                        <a:t>spotify:track:2pDKE8Q40TDGPl1O11DKKn</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2022-08-28T09:45:05Z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8046</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dirty="0">
                          <a:solidFill>
                            <a:schemeClr val="tx1"/>
                          </a:solidFill>
                          <a:effectLst/>
                        </a:rPr>
                        <a:t>GB</a:t>
                      </a:r>
                      <a:endParaRPr lang="en-GB" sz="1000" b="0" i="0" dirty="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NA</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7262801"/>
                  </a:ext>
                </a:extLst>
              </a:tr>
              <a:tr h="0">
                <a:tc>
                  <a:txBody>
                    <a:bodyPr/>
                    <a:lstStyle/>
                    <a:p>
                      <a:pPr algn="l"/>
                      <a:r>
                        <a:rPr lang="en-GB" sz="1000" b="0">
                          <a:solidFill>
                            <a:schemeClr val="tx1"/>
                          </a:solidFill>
                          <a:effectLst/>
                        </a:rPr>
                        <a:t>spotify:track:735rjks7kQgWCjTQlIHMuH</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2020-11-13T15:29:47Z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768</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GB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dirty="0">
                          <a:solidFill>
                            <a:schemeClr val="tx1"/>
                          </a:solidFill>
                          <a:effectLst/>
                        </a:rPr>
                        <a:t>NA</a:t>
                      </a:r>
                      <a:endParaRPr lang="en-GB" sz="1000" b="0" i="0" dirty="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6747001"/>
                  </a:ext>
                </a:extLst>
              </a:tr>
            </a:tbl>
          </a:graphicData>
        </a:graphic>
      </p:graphicFrame>
      <p:sp>
        <p:nvSpPr>
          <p:cNvPr id="7" name="TextBox 6">
            <a:extLst>
              <a:ext uri="{FF2B5EF4-FFF2-40B4-BE49-F238E27FC236}">
                <a16:creationId xmlns:a16="http://schemas.microsoft.com/office/drawing/2014/main" id="{F565F548-5747-0E86-B2F6-83B2DE7D0FF0}"/>
              </a:ext>
            </a:extLst>
          </p:cNvPr>
          <p:cNvSpPr txBox="1"/>
          <p:nvPr/>
        </p:nvSpPr>
        <p:spPr>
          <a:xfrm>
            <a:off x="1371600" y="1497330"/>
            <a:ext cx="1262140" cy="523220"/>
          </a:xfrm>
          <a:prstGeom prst="rect">
            <a:avLst/>
          </a:prstGeom>
          <a:noFill/>
        </p:spPr>
        <p:txBody>
          <a:bodyPr wrap="none" rtlCol="0">
            <a:spAutoFit/>
          </a:bodyPr>
          <a:lstStyle/>
          <a:p>
            <a:r>
              <a:rPr lang="en-US" sz="2800" dirty="0"/>
              <a:t>Listens</a:t>
            </a:r>
            <a:endParaRPr lang="en-US" sz="1200" dirty="0"/>
          </a:p>
        </p:txBody>
      </p:sp>
      <p:graphicFrame>
        <p:nvGraphicFramePr>
          <p:cNvPr id="8" name="Table 7">
            <a:extLst>
              <a:ext uri="{FF2B5EF4-FFF2-40B4-BE49-F238E27FC236}">
                <a16:creationId xmlns:a16="http://schemas.microsoft.com/office/drawing/2014/main" id="{8EA02315-F4EC-8564-AA76-0EC623C2993D}"/>
              </a:ext>
            </a:extLst>
          </p:cNvPr>
          <p:cNvGraphicFramePr>
            <a:graphicFrameLocks noGrp="1"/>
          </p:cNvGraphicFramePr>
          <p:nvPr/>
        </p:nvGraphicFramePr>
        <p:xfrm>
          <a:off x="1442646" y="4331910"/>
          <a:ext cx="6813234" cy="1264920"/>
        </p:xfrm>
        <a:graphic>
          <a:graphicData uri="http://schemas.openxmlformats.org/drawingml/2006/table">
            <a:tbl>
              <a:tblPr>
                <a:tableStyleId>{2D5ABB26-0587-4C30-8999-92F81FD0307C}</a:tableStyleId>
              </a:tblPr>
              <a:tblGrid>
                <a:gridCol w="1949450">
                  <a:extLst>
                    <a:ext uri="{9D8B030D-6E8A-4147-A177-3AD203B41FA5}">
                      <a16:colId xmlns:a16="http://schemas.microsoft.com/office/drawing/2014/main" val="3684837195"/>
                    </a:ext>
                  </a:extLst>
                </a:gridCol>
                <a:gridCol w="1260158">
                  <a:extLst>
                    <a:ext uri="{9D8B030D-6E8A-4147-A177-3AD203B41FA5}">
                      <a16:colId xmlns:a16="http://schemas.microsoft.com/office/drawing/2014/main" val="468151377"/>
                    </a:ext>
                  </a:extLst>
                </a:gridCol>
                <a:gridCol w="1373188">
                  <a:extLst>
                    <a:ext uri="{9D8B030D-6E8A-4147-A177-3AD203B41FA5}">
                      <a16:colId xmlns:a16="http://schemas.microsoft.com/office/drawing/2014/main" val="912138870"/>
                    </a:ext>
                  </a:extLst>
                </a:gridCol>
                <a:gridCol w="2230438">
                  <a:extLst>
                    <a:ext uri="{9D8B030D-6E8A-4147-A177-3AD203B41FA5}">
                      <a16:colId xmlns:a16="http://schemas.microsoft.com/office/drawing/2014/main" val="505455479"/>
                    </a:ext>
                  </a:extLst>
                </a:gridCol>
              </a:tblGrid>
              <a:tr h="0">
                <a:tc>
                  <a:txBody>
                    <a:bodyPr/>
                    <a:lstStyle/>
                    <a:p>
                      <a:r>
                        <a:rPr lang="en-GB">
                          <a:solidFill>
                            <a:schemeClr val="tx1"/>
                          </a:solidFill>
                        </a:rPr>
                        <a:t>song_name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artist_name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dirty="0" err="1">
                          <a:solidFill>
                            <a:schemeClr val="tx1"/>
                          </a:solidFill>
                        </a:rPr>
                        <a:t>album_name</a:t>
                      </a:r>
                      <a:endParaRPr lang="en-GB" dirty="0">
                        <a:solidFill>
                          <a:schemeClr val="tx1"/>
                        </a:solidFill>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spotify_track_uri</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6999023"/>
                  </a:ext>
                </a:extLst>
              </a:tr>
              <a:tr h="0">
                <a:tc>
                  <a:txBody>
                    <a:bodyPr/>
                    <a:lstStyle/>
                    <a:p>
                      <a:pPr algn="l"/>
                      <a:r>
                        <a:rPr lang="en-GB" sz="1000" b="0" i="0">
                          <a:solidFill>
                            <a:schemeClr val="tx1"/>
                          </a:solidFill>
                          <a:effectLst/>
                          <a:latin typeface=".AppleSystemUIFont"/>
                        </a:rPr>
                        <a:t>Malibu</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Hole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Celebrity Skin</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spotify:track:1FLxW6LI6PZK8InYyYFULw</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0076150"/>
                  </a:ext>
                </a:extLst>
              </a:tr>
              <a:tr h="0">
                <a:tc>
                  <a:txBody>
                    <a:bodyPr/>
                    <a:lstStyle/>
                    <a:p>
                      <a:pPr algn="l"/>
                      <a:r>
                        <a:rPr lang="en-GB" sz="1000" b="0" i="0">
                          <a:solidFill>
                            <a:schemeClr val="tx1"/>
                          </a:solidFill>
                          <a:effectLst/>
                          <a:latin typeface=".AppleSystemUIFont"/>
                        </a:rPr>
                        <a:t>Everybody Wants To Rule The World</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Tears For Fears</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Songs From The Big Chair</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spotify:track:4RvWPyQ5RL0ao9LPZeSouE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9839648"/>
                  </a:ext>
                </a:extLst>
              </a:tr>
              <a:tr h="0">
                <a:tc>
                  <a:txBody>
                    <a:bodyPr/>
                    <a:lstStyle/>
                    <a:p>
                      <a:pPr algn="l"/>
                      <a:r>
                        <a:rPr lang="en-GB" sz="1000" b="0" i="0" dirty="0">
                          <a:solidFill>
                            <a:schemeClr val="tx1"/>
                          </a:solidFill>
                          <a:effectLst/>
                          <a:latin typeface=".AppleSystemUIFont"/>
                        </a:rPr>
                        <a:t>Heavy Balloon</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Fiona Apple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Fetch The Bolt Cutters</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spotify:track:2OQpQTRogZ1AhnUHJiT9Nb</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2127599"/>
                  </a:ext>
                </a:extLst>
              </a:tr>
              <a:tr h="0">
                <a:tc>
                  <a:txBody>
                    <a:bodyPr/>
                    <a:lstStyle/>
                    <a:p>
                      <a:pPr algn="l"/>
                      <a:r>
                        <a:rPr lang="en-GB" sz="1000" b="0" i="0">
                          <a:solidFill>
                            <a:schemeClr val="tx1"/>
                          </a:solidFill>
                          <a:effectLst/>
                          <a:latin typeface=".AppleSystemUIFont"/>
                        </a:rPr>
                        <a:t>Shameika</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Fiona Apple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Fetch The Bolt Cutters</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spotify:track:2pDKE8Q40TDGPl1O11DKKn</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7262801"/>
                  </a:ext>
                </a:extLst>
              </a:tr>
              <a:tr h="0">
                <a:tc>
                  <a:txBody>
                    <a:bodyPr/>
                    <a:lstStyle/>
                    <a:p>
                      <a:pPr algn="l"/>
                      <a:r>
                        <a:rPr lang="en-GB" sz="1000" b="0" i="0">
                          <a:solidFill>
                            <a:schemeClr val="tx1"/>
                          </a:solidFill>
                          <a:effectLst/>
                          <a:latin typeface=".AppleSystemUIFont"/>
                        </a:rPr>
                        <a:t>Head over Feet - 2015 Remaster</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Alanis Morissette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Jagged Little Pill</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dirty="0">
                          <a:solidFill>
                            <a:schemeClr val="tx1"/>
                          </a:solidFill>
                          <a:effectLst/>
                          <a:latin typeface=".AppleSystemUIFont"/>
                        </a:rPr>
                        <a:t>spotify:track:735rjks7kQgWCjTQlIHMuH</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6747001"/>
                  </a:ext>
                </a:extLst>
              </a:tr>
            </a:tbl>
          </a:graphicData>
        </a:graphic>
      </p:graphicFrame>
      <p:sp>
        <p:nvSpPr>
          <p:cNvPr id="9" name="TextBox 8">
            <a:extLst>
              <a:ext uri="{FF2B5EF4-FFF2-40B4-BE49-F238E27FC236}">
                <a16:creationId xmlns:a16="http://schemas.microsoft.com/office/drawing/2014/main" id="{3D45087B-13AF-F6FF-FDA2-623710681F5F}"/>
              </a:ext>
            </a:extLst>
          </p:cNvPr>
          <p:cNvSpPr txBox="1"/>
          <p:nvPr/>
        </p:nvSpPr>
        <p:spPr>
          <a:xfrm>
            <a:off x="1371600" y="3808690"/>
            <a:ext cx="1112805" cy="523220"/>
          </a:xfrm>
          <a:prstGeom prst="rect">
            <a:avLst/>
          </a:prstGeom>
          <a:noFill/>
        </p:spPr>
        <p:txBody>
          <a:bodyPr wrap="none" rtlCol="0">
            <a:spAutoFit/>
          </a:bodyPr>
          <a:lstStyle/>
          <a:p>
            <a:r>
              <a:rPr lang="en-US" sz="2800" dirty="0"/>
              <a:t>Songs</a:t>
            </a:r>
            <a:endParaRPr lang="en-US" sz="1200" dirty="0"/>
          </a:p>
        </p:txBody>
      </p:sp>
      <p:cxnSp>
        <p:nvCxnSpPr>
          <p:cNvPr id="4" name="Straight Arrow Connector 3">
            <a:extLst>
              <a:ext uri="{FF2B5EF4-FFF2-40B4-BE49-F238E27FC236}">
                <a16:creationId xmlns:a16="http://schemas.microsoft.com/office/drawing/2014/main" id="{1EA9ED66-25AF-EEFC-3023-014CA42071AF}"/>
              </a:ext>
            </a:extLst>
          </p:cNvPr>
          <p:cNvCxnSpPr/>
          <p:nvPr/>
        </p:nvCxnSpPr>
        <p:spPr>
          <a:xfrm>
            <a:off x="2633740" y="3285470"/>
            <a:ext cx="4261046" cy="1046440"/>
          </a:xfrm>
          <a:prstGeom prst="straightConnector1">
            <a:avLst/>
          </a:prstGeom>
          <a:ln>
            <a:headEnd type="triangle"/>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08633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2C368-2F53-65F5-EC64-27B174F3AC2B}"/>
              </a:ext>
            </a:extLst>
          </p:cNvPr>
          <p:cNvSpPr>
            <a:spLocks noGrp="1"/>
          </p:cNvSpPr>
          <p:nvPr>
            <p:ph type="title"/>
          </p:nvPr>
        </p:nvSpPr>
        <p:spPr/>
        <p:txBody>
          <a:bodyPr/>
          <a:lstStyle/>
          <a:p>
            <a:r>
              <a:rPr lang="en-US" dirty="0"/>
              <a:t>A quick overview of joining</a:t>
            </a:r>
          </a:p>
        </p:txBody>
      </p:sp>
      <p:pic>
        <p:nvPicPr>
          <p:cNvPr id="5" name="Content Placeholder 4" descr="Venn diagrams showing the different types ">
            <a:extLst>
              <a:ext uri="{FF2B5EF4-FFF2-40B4-BE49-F238E27FC236}">
                <a16:creationId xmlns:a16="http://schemas.microsoft.com/office/drawing/2014/main" id="{F6ED2DB4-3842-AE29-7A00-F9AA0F54E50E}"/>
              </a:ext>
            </a:extLst>
          </p:cNvPr>
          <p:cNvPicPr>
            <a:picLocks noGrp="1" noChangeAspect="1"/>
          </p:cNvPicPr>
          <p:nvPr>
            <p:ph idx="1"/>
          </p:nvPr>
        </p:nvPicPr>
        <p:blipFill>
          <a:blip r:embed="rId2"/>
          <a:stretch>
            <a:fillRect/>
          </a:stretch>
        </p:blipFill>
        <p:spPr>
          <a:xfrm>
            <a:off x="1371600" y="1638299"/>
            <a:ext cx="9601200" cy="4353421"/>
          </a:xfrm>
        </p:spPr>
      </p:pic>
      <p:sp>
        <p:nvSpPr>
          <p:cNvPr id="6" name="TextBox 5">
            <a:extLst>
              <a:ext uri="{FF2B5EF4-FFF2-40B4-BE49-F238E27FC236}">
                <a16:creationId xmlns:a16="http://schemas.microsoft.com/office/drawing/2014/main" id="{13587E3E-597C-D768-81EA-C52C60BD5772}"/>
              </a:ext>
            </a:extLst>
          </p:cNvPr>
          <p:cNvSpPr txBox="1"/>
          <p:nvPr/>
        </p:nvSpPr>
        <p:spPr>
          <a:xfrm>
            <a:off x="1371600" y="6307494"/>
            <a:ext cx="5751383" cy="369332"/>
          </a:xfrm>
          <a:prstGeom prst="rect">
            <a:avLst/>
          </a:prstGeom>
          <a:noFill/>
        </p:spPr>
        <p:txBody>
          <a:bodyPr wrap="none" rtlCol="0">
            <a:spAutoFit/>
          </a:bodyPr>
          <a:lstStyle/>
          <a:p>
            <a:r>
              <a:rPr lang="en-US" dirty="0"/>
              <a:t>Taken from https://www.w3schools.com/</a:t>
            </a:r>
            <a:r>
              <a:rPr lang="en-US" dirty="0" err="1"/>
              <a:t>sql</a:t>
            </a:r>
            <a:r>
              <a:rPr lang="en-US" dirty="0"/>
              <a:t>/</a:t>
            </a:r>
            <a:r>
              <a:rPr lang="en-US" dirty="0" err="1"/>
              <a:t>sql_join.asp</a:t>
            </a:r>
            <a:endParaRPr lang="en-US" dirty="0"/>
          </a:p>
        </p:txBody>
      </p:sp>
    </p:spTree>
    <p:extLst>
      <p:ext uri="{BB962C8B-B14F-4D97-AF65-F5344CB8AC3E}">
        <p14:creationId xmlns:p14="http://schemas.microsoft.com/office/powerpoint/2010/main" val="3386425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p:txBody>
          <a:bodyPr/>
          <a:lstStyle/>
          <a:p>
            <a:r>
              <a:rPr lang="en-US" dirty="0"/>
              <a:t>Let’s keep building a basic SQL query!</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a:xfrm>
            <a:off x="1371599" y="2286000"/>
            <a:ext cx="10294883" cy="3581400"/>
          </a:xfrm>
        </p:spPr>
        <p:txBody>
          <a:bodyPr/>
          <a:lstStyle/>
          <a:p>
            <a:pPr marL="0" indent="0">
              <a:buNone/>
            </a:pPr>
            <a:r>
              <a:rPr lang="en-US" dirty="0">
                <a:latin typeface="Consolas" panose="020B0609020204030204" pitchFamily="49" charset="0"/>
                <a:cs typeface="Consolas" panose="020B0609020204030204" pitchFamily="49" charset="0"/>
              </a:rPr>
              <a:t>SELECT </a:t>
            </a:r>
            <a:r>
              <a:rPr lang="en-US" dirty="0" err="1">
                <a:latin typeface="Consolas" panose="020B0609020204030204" pitchFamily="49" charset="0"/>
                <a:cs typeface="Consolas" panose="020B0609020204030204" pitchFamily="49" charset="0"/>
              </a:rPr>
              <a:t>song_name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artist_name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album_name</a:t>
            </a:r>
            <a:r>
              <a:rPr lang="en-US" dirty="0">
                <a:latin typeface="Consolas" panose="020B0609020204030204" pitchFamily="49" charset="0"/>
                <a:cs typeface="Consolas" panose="020B0609020204030204" pitchFamily="49" charset="0"/>
              </a:rPr>
              <a:t>, </a:t>
            </a:r>
            <a:r>
              <a:rPr lang="en-US" b="1" dirty="0">
                <a:latin typeface="Consolas" panose="020B0609020204030204" pitchFamily="49" charset="0"/>
                <a:cs typeface="Consolas" panose="020B0609020204030204" pitchFamily="49" charset="0"/>
              </a:rPr>
              <a:t>timestamp</a:t>
            </a:r>
          </a:p>
          <a:p>
            <a:pPr marL="0" indent="0">
              <a:buNone/>
            </a:pPr>
            <a:r>
              <a:rPr lang="en-US" dirty="0">
                <a:latin typeface="Consolas" panose="020B0609020204030204" pitchFamily="49" charset="0"/>
                <a:cs typeface="Consolas" panose="020B0609020204030204" pitchFamily="49" charset="0"/>
              </a:rPr>
              <a:t>FROM songs</a:t>
            </a:r>
          </a:p>
          <a:p>
            <a:pPr marL="0" indent="0">
              <a:buNone/>
            </a:pPr>
            <a:r>
              <a:rPr lang="en-US" b="1" dirty="0">
                <a:latin typeface="Consolas" panose="020B0609020204030204" pitchFamily="49" charset="0"/>
                <a:cs typeface="Consolas" panose="020B0609020204030204" pitchFamily="49" charset="0"/>
              </a:rPr>
              <a:t>INNER JOIN listens ON </a:t>
            </a:r>
            <a:r>
              <a:rPr lang="en-US" b="1" dirty="0" err="1">
                <a:latin typeface="Consolas" panose="020B0609020204030204" pitchFamily="49" charset="0"/>
                <a:cs typeface="Consolas" panose="020B0609020204030204" pitchFamily="49" charset="0"/>
              </a:rPr>
              <a:t>listens.spotify_track_uri</a:t>
            </a:r>
            <a:r>
              <a:rPr lang="en-US" b="1" dirty="0">
                <a:latin typeface="Consolas" panose="020B0609020204030204" pitchFamily="49" charset="0"/>
                <a:cs typeface="Consolas" panose="020B0609020204030204" pitchFamily="49" charset="0"/>
              </a:rPr>
              <a:t> = </a:t>
            </a:r>
            <a:r>
              <a:rPr lang="en-US" b="1" dirty="0" err="1">
                <a:latin typeface="Consolas" panose="020B0609020204030204" pitchFamily="49" charset="0"/>
                <a:cs typeface="Consolas" panose="020B0609020204030204" pitchFamily="49" charset="0"/>
              </a:rPr>
              <a:t>songs.spotify_track_uri</a:t>
            </a:r>
            <a:endParaRPr lang="en-US" b="1" dirty="0">
              <a:latin typeface="Consolas" panose="020B0609020204030204" pitchFamily="49" charset="0"/>
              <a:cs typeface="Consolas" panose="020B0609020204030204" pitchFamily="49" charset="0"/>
            </a:endParaRPr>
          </a:p>
          <a:p>
            <a:pPr marL="0" indent="0">
              <a:buNone/>
            </a:pPr>
            <a:r>
              <a:rPr lang="en-US" dirty="0">
                <a:latin typeface="Consolas" panose="020B0609020204030204" pitchFamily="49" charset="0"/>
                <a:cs typeface="Consolas" panose="020B0609020204030204" pitchFamily="49" charset="0"/>
              </a:rPr>
              <a:t>LIMIT 100;</a:t>
            </a:r>
          </a:p>
        </p:txBody>
      </p:sp>
    </p:spTree>
    <p:extLst>
      <p:ext uri="{BB962C8B-B14F-4D97-AF65-F5344CB8AC3E}">
        <p14:creationId xmlns:p14="http://schemas.microsoft.com/office/powerpoint/2010/main" val="33741178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p:txBody>
          <a:bodyPr/>
          <a:lstStyle/>
          <a:p>
            <a:r>
              <a:rPr lang="en-US" dirty="0"/>
              <a:t>Let’s keep building a basic SQL query!</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p:txBody>
          <a:bodyPr/>
          <a:lstStyle/>
          <a:p>
            <a:pPr marL="0" indent="0">
              <a:buNone/>
            </a:pPr>
            <a:r>
              <a:rPr lang="en-US" dirty="0">
                <a:latin typeface="Consolas" panose="020B0609020204030204" pitchFamily="49" charset="0"/>
                <a:cs typeface="Consolas" panose="020B0609020204030204" pitchFamily="49" charset="0"/>
              </a:rPr>
              <a:t>SELECT </a:t>
            </a:r>
            <a:r>
              <a:rPr lang="en-US" dirty="0" err="1">
                <a:latin typeface="Consolas" panose="020B0609020204030204" pitchFamily="49" charset="0"/>
                <a:cs typeface="Consolas" panose="020B0609020204030204" pitchFamily="49" charset="0"/>
              </a:rPr>
              <a:t>song_name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artist_name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album_name</a:t>
            </a:r>
            <a:r>
              <a:rPr lang="en-US" dirty="0">
                <a:latin typeface="Consolas" panose="020B0609020204030204" pitchFamily="49" charset="0"/>
                <a:cs typeface="Consolas" panose="020B0609020204030204" pitchFamily="49" charset="0"/>
              </a:rPr>
              <a:t>, timestamp</a:t>
            </a:r>
          </a:p>
          <a:p>
            <a:pPr marL="0" indent="0">
              <a:buNone/>
            </a:pPr>
            <a:r>
              <a:rPr lang="en-US" dirty="0">
                <a:latin typeface="Consolas" panose="020B0609020204030204" pitchFamily="49" charset="0"/>
                <a:cs typeface="Consolas" panose="020B0609020204030204" pitchFamily="49" charset="0"/>
              </a:rPr>
              <a:t>FROM songs </a:t>
            </a:r>
            <a:r>
              <a:rPr lang="en-US" b="1" dirty="0">
                <a:latin typeface="Consolas" panose="020B0609020204030204" pitchFamily="49" charset="0"/>
                <a:cs typeface="Consolas" panose="020B0609020204030204" pitchFamily="49" charset="0"/>
              </a:rPr>
              <a:t>s</a:t>
            </a:r>
          </a:p>
          <a:p>
            <a:pPr marL="0" indent="0">
              <a:buNone/>
            </a:pPr>
            <a:r>
              <a:rPr lang="en-US" dirty="0">
                <a:latin typeface="Consolas" panose="020B0609020204030204" pitchFamily="49" charset="0"/>
                <a:cs typeface="Consolas" panose="020B0609020204030204" pitchFamily="49" charset="0"/>
              </a:rPr>
              <a:t>INNER JOIN listens </a:t>
            </a:r>
            <a:r>
              <a:rPr lang="en-US" b="1" dirty="0">
                <a:latin typeface="Consolas" panose="020B0609020204030204" pitchFamily="49" charset="0"/>
                <a:cs typeface="Consolas" panose="020B0609020204030204" pitchFamily="49" charset="0"/>
              </a:rPr>
              <a:t>l</a:t>
            </a:r>
            <a:r>
              <a:rPr lang="en-US" dirty="0">
                <a:latin typeface="Consolas" panose="020B0609020204030204" pitchFamily="49" charset="0"/>
                <a:cs typeface="Consolas" panose="020B0609020204030204" pitchFamily="49" charset="0"/>
              </a:rPr>
              <a:t> ON </a:t>
            </a:r>
            <a:r>
              <a:rPr lang="en-US" b="1" dirty="0" err="1">
                <a:latin typeface="Consolas" panose="020B0609020204030204" pitchFamily="49" charset="0"/>
                <a:cs typeface="Consolas" panose="020B0609020204030204" pitchFamily="49" charset="0"/>
              </a:rPr>
              <a:t>l.spotify_track_uri</a:t>
            </a:r>
            <a:r>
              <a:rPr lang="en-US" b="1" dirty="0">
                <a:latin typeface="Consolas" panose="020B0609020204030204" pitchFamily="49" charset="0"/>
                <a:cs typeface="Consolas" panose="020B0609020204030204" pitchFamily="49" charset="0"/>
              </a:rPr>
              <a:t> = </a:t>
            </a:r>
            <a:r>
              <a:rPr lang="en-US" b="1" dirty="0" err="1">
                <a:latin typeface="Consolas" panose="020B0609020204030204" pitchFamily="49" charset="0"/>
                <a:cs typeface="Consolas" panose="020B0609020204030204" pitchFamily="49" charset="0"/>
              </a:rPr>
              <a:t>s.spotify_track_uri</a:t>
            </a:r>
            <a:endParaRPr lang="en-US" b="1" dirty="0">
              <a:latin typeface="Consolas" panose="020B0609020204030204" pitchFamily="49" charset="0"/>
              <a:cs typeface="Consolas" panose="020B0609020204030204" pitchFamily="49" charset="0"/>
            </a:endParaRPr>
          </a:p>
          <a:p>
            <a:pPr marL="0" indent="0">
              <a:buNone/>
            </a:pPr>
            <a:r>
              <a:rPr lang="en-US" dirty="0">
                <a:latin typeface="Consolas" panose="020B0609020204030204" pitchFamily="49" charset="0"/>
                <a:cs typeface="Consolas" panose="020B0609020204030204" pitchFamily="49" charset="0"/>
              </a:rPr>
              <a:t>LIMIT 100;</a:t>
            </a:r>
          </a:p>
        </p:txBody>
      </p:sp>
    </p:spTree>
    <p:extLst>
      <p:ext uri="{BB962C8B-B14F-4D97-AF65-F5344CB8AC3E}">
        <p14:creationId xmlns:p14="http://schemas.microsoft.com/office/powerpoint/2010/main" val="29668941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p:txBody>
          <a:bodyPr/>
          <a:lstStyle/>
          <a:p>
            <a:r>
              <a:rPr lang="en-US" dirty="0"/>
              <a:t>Let’s keep building a basic SQL query!</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p:txBody>
          <a:bodyPr/>
          <a:lstStyle/>
          <a:p>
            <a:pPr marL="0" indent="0">
              <a:buNone/>
            </a:pPr>
            <a:r>
              <a:rPr lang="en-US" dirty="0">
                <a:latin typeface="Consolas" panose="020B0609020204030204" pitchFamily="49" charset="0"/>
                <a:cs typeface="Consolas" panose="020B0609020204030204" pitchFamily="49" charset="0"/>
              </a:rPr>
              <a:t>SELECT </a:t>
            </a:r>
            <a:r>
              <a:rPr lang="en-US" dirty="0" err="1">
                <a:latin typeface="Consolas" panose="020B0609020204030204" pitchFamily="49" charset="0"/>
                <a:cs typeface="Consolas" panose="020B0609020204030204" pitchFamily="49" charset="0"/>
              </a:rPr>
              <a:t>song_name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artist_name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album_name</a:t>
            </a:r>
            <a:r>
              <a:rPr lang="en-US" dirty="0">
                <a:latin typeface="Consolas" panose="020B0609020204030204" pitchFamily="49" charset="0"/>
                <a:cs typeface="Consolas" panose="020B0609020204030204" pitchFamily="49" charset="0"/>
              </a:rPr>
              <a:t>, timestamp</a:t>
            </a:r>
          </a:p>
          <a:p>
            <a:pPr marL="0" indent="0">
              <a:buNone/>
            </a:pPr>
            <a:r>
              <a:rPr lang="en-US" dirty="0">
                <a:latin typeface="Consolas" panose="020B0609020204030204" pitchFamily="49" charset="0"/>
                <a:cs typeface="Consolas" panose="020B0609020204030204" pitchFamily="49" charset="0"/>
              </a:rPr>
              <a:t>FROM songs s</a:t>
            </a:r>
          </a:p>
          <a:p>
            <a:pPr marL="0" indent="0">
              <a:buNone/>
            </a:pPr>
            <a:r>
              <a:rPr lang="en-US" dirty="0">
                <a:latin typeface="Consolas" panose="020B0609020204030204" pitchFamily="49" charset="0"/>
                <a:cs typeface="Consolas" panose="020B0609020204030204" pitchFamily="49" charset="0"/>
              </a:rPr>
              <a:t>INNER JOIN listens l ON </a:t>
            </a:r>
            <a:r>
              <a:rPr lang="en-US" dirty="0" err="1">
                <a:latin typeface="Consolas" panose="020B0609020204030204" pitchFamily="49" charset="0"/>
                <a:cs typeface="Consolas" panose="020B0609020204030204" pitchFamily="49" charset="0"/>
              </a:rPr>
              <a:t>l.spotify_track_uri</a:t>
            </a:r>
            <a:r>
              <a:rPr lang="en-US" dirty="0">
                <a:latin typeface="Consolas" panose="020B0609020204030204" pitchFamily="49" charset="0"/>
                <a:cs typeface="Consolas" panose="020B0609020204030204" pitchFamily="49" charset="0"/>
              </a:rPr>
              <a:t> = </a:t>
            </a:r>
            <a:r>
              <a:rPr lang="en-US" dirty="0" err="1">
                <a:latin typeface="Consolas" panose="020B0609020204030204" pitchFamily="49" charset="0"/>
                <a:cs typeface="Consolas" panose="020B0609020204030204" pitchFamily="49" charset="0"/>
              </a:rPr>
              <a:t>s.spotify_track_uri</a:t>
            </a:r>
            <a:endParaRPr lang="en-US" dirty="0">
              <a:latin typeface="Consolas" panose="020B0609020204030204" pitchFamily="49" charset="0"/>
              <a:cs typeface="Consolas" panose="020B0609020204030204" pitchFamily="49" charset="0"/>
            </a:endParaRPr>
          </a:p>
          <a:p>
            <a:pPr marL="0" indent="0">
              <a:buNone/>
            </a:pPr>
            <a:r>
              <a:rPr lang="en-US" b="1" dirty="0">
                <a:latin typeface="Consolas" panose="020B0609020204030204" pitchFamily="49" charset="0"/>
                <a:cs typeface="Consolas" panose="020B0609020204030204" pitchFamily="49" charset="0"/>
              </a:rPr>
              <a:t>ORDER BY timestamp DESC</a:t>
            </a:r>
          </a:p>
          <a:p>
            <a:pPr marL="0" indent="0">
              <a:buNone/>
            </a:pPr>
            <a:r>
              <a:rPr lang="en-US" dirty="0">
                <a:latin typeface="Consolas" panose="020B0609020204030204" pitchFamily="49" charset="0"/>
                <a:cs typeface="Consolas" panose="020B0609020204030204" pitchFamily="49" charset="0"/>
              </a:rPr>
              <a:t>LIMIT 100;</a:t>
            </a:r>
          </a:p>
        </p:txBody>
      </p:sp>
    </p:spTree>
    <p:extLst>
      <p:ext uri="{BB962C8B-B14F-4D97-AF65-F5344CB8AC3E}">
        <p14:creationId xmlns:p14="http://schemas.microsoft.com/office/powerpoint/2010/main" val="2866097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F8D33-7FF4-BA39-B748-DBBC92CC61EC}"/>
              </a:ext>
            </a:extLst>
          </p:cNvPr>
          <p:cNvSpPr>
            <a:spLocks noGrp="1"/>
          </p:cNvSpPr>
          <p:nvPr>
            <p:ph type="title"/>
          </p:nvPr>
        </p:nvSpPr>
        <p:spPr/>
        <p:txBody>
          <a:bodyPr/>
          <a:lstStyle/>
          <a:p>
            <a:r>
              <a:rPr lang="en-US" dirty="0"/>
              <a:t>What are we going to do today?</a:t>
            </a:r>
          </a:p>
        </p:txBody>
      </p:sp>
      <p:sp>
        <p:nvSpPr>
          <p:cNvPr id="3" name="Content Placeholder 2">
            <a:extLst>
              <a:ext uri="{FF2B5EF4-FFF2-40B4-BE49-F238E27FC236}">
                <a16:creationId xmlns:a16="http://schemas.microsoft.com/office/drawing/2014/main" id="{6470064B-CF91-8024-EB32-DF2F2678E5A6}"/>
              </a:ext>
            </a:extLst>
          </p:cNvPr>
          <p:cNvSpPr>
            <a:spLocks noGrp="1"/>
          </p:cNvSpPr>
          <p:nvPr>
            <p:ph idx="1"/>
          </p:nvPr>
        </p:nvSpPr>
        <p:spPr/>
        <p:txBody>
          <a:bodyPr/>
          <a:lstStyle/>
          <a:p>
            <a:r>
              <a:rPr lang="en-GB" sz="4000" kern="100" dirty="0">
                <a:effectLst/>
                <a:latin typeface="Aptos" panose="020B0004020202020204" pitchFamily="34" charset="0"/>
                <a:ea typeface="Aptos" panose="020B0004020202020204" pitchFamily="34" charset="0"/>
                <a:cs typeface="Times New Roman" panose="02020603050405020304" pitchFamily="18" charset="0"/>
              </a:rPr>
              <a:t>SQL</a:t>
            </a:r>
            <a:r>
              <a:rPr lang="en-GB" sz="4000" kern="100" dirty="0">
                <a:latin typeface="Aptos" panose="020B0004020202020204" pitchFamily="34" charset="0"/>
                <a:ea typeface="Aptos" panose="020B0004020202020204" pitchFamily="34" charset="0"/>
                <a:cs typeface="Times New Roman" panose="02020603050405020304" pitchFamily="18" charset="0"/>
              </a:rPr>
              <a:t>: what is it and why use it?</a:t>
            </a:r>
            <a:endParaRPr lang="en-GB" sz="4000" kern="100" dirty="0">
              <a:effectLst/>
              <a:latin typeface="Aptos" panose="020B0004020202020204" pitchFamily="34" charset="0"/>
              <a:ea typeface="Aptos" panose="020B0004020202020204" pitchFamily="34" charset="0"/>
              <a:cs typeface="Times New Roman" panose="02020603050405020304" pitchFamily="18" charset="0"/>
            </a:endParaRPr>
          </a:p>
          <a:p>
            <a:r>
              <a:rPr lang="en-GB" sz="4000" kern="100" dirty="0">
                <a:latin typeface="Aptos" panose="020B0004020202020204" pitchFamily="34" charset="0"/>
                <a:ea typeface="Aptos" panose="020B0004020202020204" pitchFamily="34" charset="0"/>
                <a:cs typeface="Times New Roman" panose="02020603050405020304" pitchFamily="18" charset="0"/>
              </a:rPr>
              <a:t>Basic SQL statements</a:t>
            </a:r>
          </a:p>
          <a:p>
            <a:r>
              <a:rPr lang="en-GB" sz="4000" kern="100" dirty="0">
                <a:latin typeface="Aptos" panose="020B0004020202020204" pitchFamily="34" charset="0"/>
                <a:ea typeface="Aptos" panose="020B0004020202020204" pitchFamily="34" charset="0"/>
                <a:cs typeface="Times New Roman" panose="02020603050405020304" pitchFamily="18" charset="0"/>
              </a:rPr>
              <a:t>Using SQL and R together</a:t>
            </a:r>
            <a:endParaRPr lang="en-GB" sz="40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655236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p:txBody>
          <a:bodyPr/>
          <a:lstStyle/>
          <a:p>
            <a:r>
              <a:rPr lang="en-US" dirty="0"/>
              <a:t>Our final SQL query (for now…)</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p:txBody>
          <a:bodyPr/>
          <a:lstStyle/>
          <a:p>
            <a:pPr marL="0" indent="0">
              <a:buNone/>
            </a:pPr>
            <a:r>
              <a:rPr lang="en-US" dirty="0">
                <a:latin typeface="Consolas" panose="020B0609020204030204" pitchFamily="49" charset="0"/>
                <a:cs typeface="Consolas" panose="020B0609020204030204" pitchFamily="49" charset="0"/>
              </a:rPr>
              <a:t>SELECT </a:t>
            </a:r>
            <a:r>
              <a:rPr lang="en-US" dirty="0" err="1">
                <a:latin typeface="Consolas" panose="020B0609020204030204" pitchFamily="49" charset="0"/>
                <a:cs typeface="Consolas" panose="020B0609020204030204" pitchFamily="49" charset="0"/>
              </a:rPr>
              <a:t>song_name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artist_name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album_name</a:t>
            </a:r>
            <a:r>
              <a:rPr lang="en-US" dirty="0">
                <a:latin typeface="Consolas" panose="020B0609020204030204" pitchFamily="49" charset="0"/>
                <a:cs typeface="Consolas" panose="020B0609020204030204" pitchFamily="49" charset="0"/>
              </a:rPr>
              <a:t>, timestamp</a:t>
            </a:r>
          </a:p>
          <a:p>
            <a:pPr marL="0" indent="0">
              <a:buNone/>
            </a:pPr>
            <a:r>
              <a:rPr lang="en-US" dirty="0">
                <a:latin typeface="Consolas" panose="020B0609020204030204" pitchFamily="49" charset="0"/>
                <a:cs typeface="Consolas" panose="020B0609020204030204" pitchFamily="49" charset="0"/>
              </a:rPr>
              <a:t>FROM songs s</a:t>
            </a:r>
          </a:p>
          <a:p>
            <a:pPr marL="0" indent="0">
              <a:buNone/>
            </a:pPr>
            <a:r>
              <a:rPr lang="en-US" dirty="0">
                <a:latin typeface="Consolas" panose="020B0609020204030204" pitchFamily="49" charset="0"/>
                <a:cs typeface="Consolas" panose="020B0609020204030204" pitchFamily="49" charset="0"/>
              </a:rPr>
              <a:t>INNER JOIN listens l ON </a:t>
            </a:r>
            <a:r>
              <a:rPr lang="en-US" dirty="0" err="1">
                <a:latin typeface="Consolas" panose="020B0609020204030204" pitchFamily="49" charset="0"/>
                <a:cs typeface="Consolas" panose="020B0609020204030204" pitchFamily="49" charset="0"/>
              </a:rPr>
              <a:t>l.spotify_track_uri</a:t>
            </a:r>
            <a:r>
              <a:rPr lang="en-US" dirty="0">
                <a:latin typeface="Consolas" panose="020B0609020204030204" pitchFamily="49" charset="0"/>
                <a:cs typeface="Consolas" panose="020B0609020204030204" pitchFamily="49" charset="0"/>
              </a:rPr>
              <a:t> = </a:t>
            </a:r>
            <a:r>
              <a:rPr lang="en-US" dirty="0" err="1">
                <a:latin typeface="Consolas" panose="020B0609020204030204" pitchFamily="49" charset="0"/>
                <a:cs typeface="Consolas" panose="020B0609020204030204" pitchFamily="49" charset="0"/>
              </a:rPr>
              <a:t>s.spotify_track_uri</a:t>
            </a:r>
            <a:endParaRPr lang="en-US" dirty="0">
              <a:latin typeface="Consolas" panose="020B0609020204030204" pitchFamily="49" charset="0"/>
              <a:cs typeface="Consolas" panose="020B0609020204030204" pitchFamily="49" charset="0"/>
            </a:endParaRPr>
          </a:p>
          <a:p>
            <a:pPr marL="0" indent="0">
              <a:buNone/>
            </a:pPr>
            <a:r>
              <a:rPr lang="en-US" b="1" dirty="0">
                <a:latin typeface="Consolas" panose="020B0609020204030204" pitchFamily="49" charset="0"/>
                <a:cs typeface="Consolas" panose="020B0609020204030204" pitchFamily="49" charset="0"/>
              </a:rPr>
              <a:t>WHERE </a:t>
            </a:r>
            <a:r>
              <a:rPr lang="en-US" b="1" dirty="0" err="1">
                <a:latin typeface="Consolas" panose="020B0609020204030204" pitchFamily="49" charset="0"/>
                <a:cs typeface="Consolas" panose="020B0609020204030204" pitchFamily="49" charset="0"/>
              </a:rPr>
              <a:t>artist_name</a:t>
            </a:r>
            <a:r>
              <a:rPr lang="en-US" b="1" dirty="0">
                <a:latin typeface="Consolas" panose="020B0609020204030204" pitchFamily="49" charset="0"/>
                <a:cs typeface="Consolas" panose="020B0609020204030204" pitchFamily="49" charset="0"/>
              </a:rPr>
              <a:t> =  'David Bowie'</a:t>
            </a:r>
          </a:p>
          <a:p>
            <a:pPr marL="0" indent="0">
              <a:buNone/>
            </a:pPr>
            <a:r>
              <a:rPr lang="en-US" dirty="0">
                <a:latin typeface="Consolas" panose="020B0609020204030204" pitchFamily="49" charset="0"/>
                <a:cs typeface="Consolas" panose="020B0609020204030204" pitchFamily="49" charset="0"/>
              </a:rPr>
              <a:t>ORDER BY timestamp DESC</a:t>
            </a:r>
          </a:p>
          <a:p>
            <a:pPr marL="0" indent="0">
              <a:buNone/>
            </a:pPr>
            <a:r>
              <a:rPr lang="en-US" dirty="0">
                <a:latin typeface="Consolas" panose="020B0609020204030204" pitchFamily="49" charset="0"/>
                <a:cs typeface="Consolas" panose="020B0609020204030204" pitchFamily="49" charset="0"/>
              </a:rPr>
              <a:t>LIMIT 100;</a:t>
            </a:r>
          </a:p>
        </p:txBody>
      </p:sp>
    </p:spTree>
    <p:extLst>
      <p:ext uri="{BB962C8B-B14F-4D97-AF65-F5344CB8AC3E}">
        <p14:creationId xmlns:p14="http://schemas.microsoft.com/office/powerpoint/2010/main" val="2858843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a:xfrm>
            <a:off x="1371600" y="685800"/>
            <a:ext cx="9601200" cy="848710"/>
          </a:xfrm>
        </p:spPr>
        <p:txBody>
          <a:bodyPr/>
          <a:lstStyle/>
          <a:p>
            <a:r>
              <a:rPr lang="en-US" dirty="0"/>
              <a:t>Side by side with R </a:t>
            </a:r>
            <a:r>
              <a:rPr lang="en-US" dirty="0" err="1"/>
              <a:t>dplyr</a:t>
            </a:r>
            <a:r>
              <a:rPr lang="en-US" dirty="0"/>
              <a:t> code</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a:xfrm>
            <a:off x="1371599" y="2171700"/>
            <a:ext cx="5402317" cy="3581400"/>
          </a:xfrm>
        </p:spPr>
        <p:txBody>
          <a:bodyPr>
            <a:normAutofit/>
          </a:bodyPr>
          <a:lstStyle/>
          <a:p>
            <a:pPr marL="0" indent="0">
              <a:buNone/>
            </a:pPr>
            <a:r>
              <a:rPr lang="en-US" dirty="0">
                <a:latin typeface="Consolas" panose="020B0609020204030204" pitchFamily="49" charset="0"/>
                <a:cs typeface="Consolas" panose="020B0609020204030204" pitchFamily="49" charset="0"/>
              </a:rPr>
              <a:t>SELECT </a:t>
            </a:r>
            <a:r>
              <a:rPr lang="en-US" dirty="0" err="1">
                <a:latin typeface="Consolas" panose="020B0609020204030204" pitchFamily="49" charset="0"/>
                <a:cs typeface="Consolas" panose="020B0609020204030204" pitchFamily="49" charset="0"/>
              </a:rPr>
              <a:t>song_name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artist_name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album_name</a:t>
            </a:r>
            <a:r>
              <a:rPr lang="en-US" dirty="0">
                <a:latin typeface="Consolas" panose="020B0609020204030204" pitchFamily="49" charset="0"/>
                <a:cs typeface="Consolas" panose="020B0609020204030204" pitchFamily="49" charset="0"/>
              </a:rPr>
              <a:t>, timestamp</a:t>
            </a:r>
          </a:p>
          <a:p>
            <a:pPr marL="0" indent="0">
              <a:buNone/>
            </a:pPr>
            <a:r>
              <a:rPr lang="en-US" dirty="0">
                <a:latin typeface="Consolas" panose="020B0609020204030204" pitchFamily="49" charset="0"/>
                <a:cs typeface="Consolas" panose="020B0609020204030204" pitchFamily="49" charset="0"/>
              </a:rPr>
              <a:t>FROM songs s</a:t>
            </a:r>
          </a:p>
          <a:p>
            <a:pPr marL="0" indent="0">
              <a:buNone/>
            </a:pPr>
            <a:r>
              <a:rPr lang="en-US" dirty="0">
                <a:latin typeface="Consolas" panose="020B0609020204030204" pitchFamily="49" charset="0"/>
                <a:cs typeface="Consolas" panose="020B0609020204030204" pitchFamily="49" charset="0"/>
              </a:rPr>
              <a:t>INNER JOIN listens l ON </a:t>
            </a:r>
            <a:r>
              <a:rPr lang="en-US" dirty="0" err="1">
                <a:latin typeface="Consolas" panose="020B0609020204030204" pitchFamily="49" charset="0"/>
                <a:cs typeface="Consolas" panose="020B0609020204030204" pitchFamily="49" charset="0"/>
              </a:rPr>
              <a:t>l.spotify_track_uri</a:t>
            </a:r>
            <a:r>
              <a:rPr lang="en-US" dirty="0">
                <a:latin typeface="Consolas" panose="020B0609020204030204" pitchFamily="49" charset="0"/>
                <a:cs typeface="Consolas" panose="020B0609020204030204" pitchFamily="49" charset="0"/>
              </a:rPr>
              <a:t> = </a:t>
            </a:r>
            <a:r>
              <a:rPr lang="en-US" dirty="0" err="1">
                <a:latin typeface="Consolas" panose="020B0609020204030204" pitchFamily="49" charset="0"/>
                <a:cs typeface="Consolas" panose="020B0609020204030204" pitchFamily="49" charset="0"/>
              </a:rPr>
              <a:t>s.spotify_track_uri</a:t>
            </a:r>
            <a:endParaRPr lang="en-US" dirty="0">
              <a:latin typeface="Consolas" panose="020B0609020204030204" pitchFamily="49" charset="0"/>
              <a:cs typeface="Consolas" panose="020B0609020204030204" pitchFamily="49" charset="0"/>
            </a:endParaRPr>
          </a:p>
          <a:p>
            <a:pPr marL="0" indent="0">
              <a:buNone/>
            </a:pPr>
            <a:r>
              <a:rPr lang="en-US" dirty="0">
                <a:latin typeface="Consolas" panose="020B0609020204030204" pitchFamily="49" charset="0"/>
                <a:cs typeface="Consolas" panose="020B0609020204030204" pitchFamily="49" charset="0"/>
              </a:rPr>
              <a:t>WHERE </a:t>
            </a:r>
            <a:r>
              <a:rPr lang="en-US" dirty="0" err="1">
                <a:latin typeface="Consolas" panose="020B0609020204030204" pitchFamily="49" charset="0"/>
                <a:cs typeface="Consolas" panose="020B0609020204030204" pitchFamily="49" charset="0"/>
              </a:rPr>
              <a:t>artist_name</a:t>
            </a:r>
            <a:r>
              <a:rPr lang="en-US" dirty="0">
                <a:latin typeface="Consolas" panose="020B0609020204030204" pitchFamily="49" charset="0"/>
                <a:cs typeface="Consolas" panose="020B0609020204030204" pitchFamily="49" charset="0"/>
              </a:rPr>
              <a:t> =  'David Bowie'</a:t>
            </a:r>
          </a:p>
          <a:p>
            <a:pPr marL="0" indent="0">
              <a:buNone/>
            </a:pPr>
            <a:r>
              <a:rPr lang="en-US" dirty="0">
                <a:latin typeface="Consolas" panose="020B0609020204030204" pitchFamily="49" charset="0"/>
                <a:cs typeface="Consolas" panose="020B0609020204030204" pitchFamily="49" charset="0"/>
              </a:rPr>
              <a:t>ORDER BY timestamp DESC</a:t>
            </a:r>
          </a:p>
          <a:p>
            <a:pPr marL="0" indent="0">
              <a:buNone/>
            </a:pPr>
            <a:r>
              <a:rPr lang="en-US" dirty="0">
                <a:latin typeface="Consolas" panose="020B0609020204030204" pitchFamily="49" charset="0"/>
                <a:cs typeface="Consolas" panose="020B0609020204030204" pitchFamily="49" charset="0"/>
              </a:rPr>
              <a:t>LIMIT 100;</a:t>
            </a:r>
          </a:p>
        </p:txBody>
      </p:sp>
      <p:sp>
        <p:nvSpPr>
          <p:cNvPr id="4" name="Content Placeholder 2">
            <a:extLst>
              <a:ext uri="{FF2B5EF4-FFF2-40B4-BE49-F238E27FC236}">
                <a16:creationId xmlns:a16="http://schemas.microsoft.com/office/drawing/2014/main" id="{D49363A2-6E5B-62CF-6F92-C6B005276502}"/>
              </a:ext>
            </a:extLst>
          </p:cNvPr>
          <p:cNvSpPr txBox="1">
            <a:spLocks/>
          </p:cNvSpPr>
          <p:nvPr/>
        </p:nvSpPr>
        <p:spPr>
          <a:xfrm>
            <a:off x="6773916" y="2171700"/>
            <a:ext cx="5402317" cy="35814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dirty="0">
                <a:latin typeface="Consolas" panose="020B0609020204030204" pitchFamily="49" charset="0"/>
                <a:cs typeface="Consolas" panose="020B0609020204030204" pitchFamily="49" charset="0"/>
              </a:rPr>
              <a:t>songs %&gt;% </a:t>
            </a:r>
          </a:p>
          <a:p>
            <a:pPr marL="0" indent="0">
              <a:buFont typeface="Franklin Gothic Book" panose="020B0503020102020204" pitchFamily="34" charset="0"/>
              <a:buNone/>
            </a:pP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inner_join</a:t>
            </a:r>
            <a:r>
              <a:rPr lang="en-US" dirty="0">
                <a:latin typeface="Consolas" panose="020B0609020204030204" pitchFamily="49" charset="0"/>
                <a:cs typeface="Consolas" panose="020B0609020204030204" pitchFamily="49" charset="0"/>
              </a:rPr>
              <a:t>(listens) %&gt;% </a:t>
            </a:r>
          </a:p>
          <a:p>
            <a:pPr marL="0" indent="0">
              <a:buFont typeface="Franklin Gothic Book" panose="020B0503020102020204" pitchFamily="34" charset="0"/>
              <a:buNone/>
            </a:pPr>
            <a:r>
              <a:rPr lang="en-US" dirty="0">
                <a:latin typeface="Consolas" panose="020B0609020204030204" pitchFamily="49" charset="0"/>
                <a:cs typeface="Consolas" panose="020B0609020204030204" pitchFamily="49" charset="0"/>
              </a:rPr>
              <a:t>  select(</a:t>
            </a:r>
            <a:r>
              <a:rPr lang="en-US" dirty="0" err="1">
                <a:latin typeface="Consolas" panose="020B0609020204030204" pitchFamily="49" charset="0"/>
                <a:cs typeface="Consolas" panose="020B0609020204030204" pitchFamily="49" charset="0"/>
              </a:rPr>
              <a:t>song_name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artist_name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album_name</a:t>
            </a:r>
            <a:r>
              <a:rPr lang="en-US" dirty="0">
                <a:latin typeface="Consolas" panose="020B0609020204030204" pitchFamily="49" charset="0"/>
                <a:cs typeface="Consolas" panose="020B0609020204030204" pitchFamily="49" charset="0"/>
              </a:rPr>
              <a:t>, timestamp) %&gt;% </a:t>
            </a:r>
          </a:p>
          <a:p>
            <a:pPr marL="0" indent="0">
              <a:buFont typeface="Franklin Gothic Book" panose="020B0503020102020204" pitchFamily="34" charset="0"/>
              <a:buNone/>
            </a:pPr>
            <a:r>
              <a:rPr lang="en-US" dirty="0">
                <a:latin typeface="Consolas" panose="020B0609020204030204" pitchFamily="49" charset="0"/>
                <a:cs typeface="Consolas" panose="020B0609020204030204" pitchFamily="49" charset="0"/>
              </a:rPr>
              <a:t>  filter(</a:t>
            </a:r>
            <a:r>
              <a:rPr lang="en-US" dirty="0" err="1">
                <a:latin typeface="Consolas" panose="020B0609020204030204" pitchFamily="49" charset="0"/>
                <a:cs typeface="Consolas" panose="020B0609020204030204" pitchFamily="49" charset="0"/>
              </a:rPr>
              <a:t>artist_name</a:t>
            </a:r>
            <a:r>
              <a:rPr lang="en-US" dirty="0">
                <a:latin typeface="Consolas" panose="020B0609020204030204" pitchFamily="49" charset="0"/>
                <a:cs typeface="Consolas" panose="020B0609020204030204" pitchFamily="49" charset="0"/>
              </a:rPr>
              <a:t> == "David Bowie") %&gt;% </a:t>
            </a:r>
          </a:p>
          <a:p>
            <a:pPr marL="0" indent="0">
              <a:buFont typeface="Franklin Gothic Book" panose="020B0503020102020204" pitchFamily="34" charset="0"/>
              <a:buNone/>
            </a:pPr>
            <a:r>
              <a:rPr lang="en-US" dirty="0">
                <a:latin typeface="Consolas" panose="020B0609020204030204" pitchFamily="49" charset="0"/>
                <a:cs typeface="Consolas" panose="020B0609020204030204" pitchFamily="49" charset="0"/>
              </a:rPr>
              <a:t>  arrange(-timestamp) %&gt;% </a:t>
            </a:r>
          </a:p>
          <a:p>
            <a:pPr marL="0" indent="0">
              <a:buFont typeface="Franklin Gothic Book" panose="020B0503020102020204" pitchFamily="34" charset="0"/>
              <a:buNone/>
            </a:pPr>
            <a:r>
              <a:rPr lang="en-US" dirty="0">
                <a:latin typeface="Consolas" panose="020B0609020204030204" pitchFamily="49" charset="0"/>
                <a:cs typeface="Consolas" panose="020B0609020204030204" pitchFamily="49" charset="0"/>
              </a:rPr>
              <a:t>  head(n = 100)</a:t>
            </a:r>
          </a:p>
        </p:txBody>
      </p:sp>
      <p:sp>
        <p:nvSpPr>
          <p:cNvPr id="6" name="TextBox 5">
            <a:extLst>
              <a:ext uri="{FF2B5EF4-FFF2-40B4-BE49-F238E27FC236}">
                <a16:creationId xmlns:a16="http://schemas.microsoft.com/office/drawing/2014/main" id="{3EC9FC7E-23FA-413A-B686-EFB872D74449}"/>
              </a:ext>
            </a:extLst>
          </p:cNvPr>
          <p:cNvSpPr txBox="1"/>
          <p:nvPr/>
        </p:nvSpPr>
        <p:spPr>
          <a:xfrm>
            <a:off x="1371599" y="1629101"/>
            <a:ext cx="9601200" cy="523220"/>
          </a:xfrm>
          <a:prstGeom prst="rect">
            <a:avLst/>
          </a:prstGeom>
          <a:noFill/>
        </p:spPr>
        <p:txBody>
          <a:bodyPr wrap="square" rtlCol="0">
            <a:spAutoFit/>
          </a:bodyPr>
          <a:lstStyle/>
          <a:p>
            <a:r>
              <a:rPr lang="en-US" sz="2800" u="sng" dirty="0"/>
              <a:t>SQL</a:t>
            </a:r>
            <a:r>
              <a:rPr lang="en-US" sz="2800" dirty="0"/>
              <a:t>											</a:t>
            </a:r>
            <a:r>
              <a:rPr lang="en-US" sz="2800" u="sng" dirty="0"/>
              <a:t>R</a:t>
            </a:r>
          </a:p>
        </p:txBody>
      </p:sp>
    </p:spTree>
    <p:extLst>
      <p:ext uri="{BB962C8B-B14F-4D97-AF65-F5344CB8AC3E}">
        <p14:creationId xmlns:p14="http://schemas.microsoft.com/office/powerpoint/2010/main" val="3959410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a:xfrm>
            <a:off x="1371600" y="685800"/>
            <a:ext cx="9601200" cy="848710"/>
          </a:xfrm>
        </p:spPr>
        <p:txBody>
          <a:bodyPr/>
          <a:lstStyle/>
          <a:p>
            <a:r>
              <a:rPr lang="en-US" dirty="0"/>
              <a:t>Side by side with R </a:t>
            </a:r>
            <a:r>
              <a:rPr lang="en-US" dirty="0" err="1"/>
              <a:t>dplyr</a:t>
            </a:r>
            <a:r>
              <a:rPr lang="en-US" dirty="0"/>
              <a:t> code</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a:xfrm>
            <a:off x="1371599" y="2171700"/>
            <a:ext cx="5402317" cy="3581400"/>
          </a:xfrm>
        </p:spPr>
        <p:txBody>
          <a:bodyPr>
            <a:normAutofit/>
          </a:bodyPr>
          <a:lstStyle/>
          <a:p>
            <a:pPr marL="0" indent="0">
              <a:buNone/>
            </a:pPr>
            <a:r>
              <a:rPr lang="en-US" dirty="0">
                <a:solidFill>
                  <a:schemeClr val="bg2">
                    <a:lumMod val="10000"/>
                  </a:schemeClr>
                </a:solidFill>
                <a:latin typeface="Consolas" panose="020B0609020204030204" pitchFamily="49" charset="0"/>
                <a:cs typeface="Consolas" panose="020B0609020204030204" pitchFamily="49" charset="0"/>
              </a:rPr>
              <a:t>SELECT </a:t>
            </a:r>
            <a:r>
              <a:rPr lang="en-US" dirty="0" err="1">
                <a:solidFill>
                  <a:schemeClr val="bg2">
                    <a:lumMod val="10000"/>
                  </a:schemeClr>
                </a:solidFill>
                <a:latin typeface="Consolas" panose="020B0609020204030204" pitchFamily="49" charset="0"/>
                <a:cs typeface="Consolas" panose="020B0609020204030204" pitchFamily="49" charset="0"/>
              </a:rPr>
              <a:t>song_name</a:t>
            </a:r>
            <a:r>
              <a:rPr lang="en-US" dirty="0">
                <a:solidFill>
                  <a:schemeClr val="bg2">
                    <a:lumMod val="10000"/>
                  </a:schemeClr>
                </a:solidFill>
                <a:latin typeface="Consolas" panose="020B0609020204030204" pitchFamily="49" charset="0"/>
                <a:cs typeface="Consolas" panose="020B0609020204030204" pitchFamily="49" charset="0"/>
              </a:rPr>
              <a:t>, </a:t>
            </a:r>
            <a:r>
              <a:rPr lang="en-US" dirty="0" err="1">
                <a:solidFill>
                  <a:schemeClr val="bg2">
                    <a:lumMod val="10000"/>
                  </a:schemeClr>
                </a:solidFill>
                <a:latin typeface="Consolas" panose="020B0609020204030204" pitchFamily="49" charset="0"/>
                <a:cs typeface="Consolas" panose="020B0609020204030204" pitchFamily="49" charset="0"/>
              </a:rPr>
              <a:t>artist_name</a:t>
            </a:r>
            <a:r>
              <a:rPr lang="en-US" dirty="0">
                <a:solidFill>
                  <a:schemeClr val="bg2">
                    <a:lumMod val="10000"/>
                  </a:schemeClr>
                </a:solidFill>
                <a:latin typeface="Consolas" panose="020B0609020204030204" pitchFamily="49" charset="0"/>
                <a:cs typeface="Consolas" panose="020B0609020204030204" pitchFamily="49" charset="0"/>
              </a:rPr>
              <a:t>, </a:t>
            </a:r>
            <a:r>
              <a:rPr lang="en-US" dirty="0" err="1">
                <a:solidFill>
                  <a:schemeClr val="bg2">
                    <a:lumMod val="10000"/>
                  </a:schemeClr>
                </a:solidFill>
                <a:latin typeface="Consolas" panose="020B0609020204030204" pitchFamily="49" charset="0"/>
                <a:cs typeface="Consolas" panose="020B0609020204030204" pitchFamily="49" charset="0"/>
              </a:rPr>
              <a:t>album_name</a:t>
            </a:r>
            <a:r>
              <a:rPr lang="en-US" dirty="0">
                <a:solidFill>
                  <a:schemeClr val="bg2">
                    <a:lumMod val="10000"/>
                  </a:schemeClr>
                </a:solidFill>
                <a:latin typeface="Consolas" panose="020B0609020204030204" pitchFamily="49" charset="0"/>
                <a:cs typeface="Consolas" panose="020B0609020204030204" pitchFamily="49" charset="0"/>
              </a:rPr>
              <a:t>, timestamp</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FROM songs s</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INNER JOIN listens l ON </a:t>
            </a:r>
            <a:r>
              <a:rPr lang="en-US" dirty="0" err="1">
                <a:solidFill>
                  <a:schemeClr val="bg2">
                    <a:lumMod val="50000"/>
                  </a:schemeClr>
                </a:solidFill>
                <a:latin typeface="Consolas" panose="020B0609020204030204" pitchFamily="49" charset="0"/>
                <a:cs typeface="Consolas" panose="020B0609020204030204" pitchFamily="49" charset="0"/>
              </a:rPr>
              <a:t>l.spotify_track_uri</a:t>
            </a:r>
            <a:r>
              <a:rPr lang="en-US" dirty="0">
                <a:solidFill>
                  <a:schemeClr val="bg2">
                    <a:lumMod val="50000"/>
                  </a:schemeClr>
                </a:solidFill>
                <a:latin typeface="Consolas" panose="020B0609020204030204" pitchFamily="49" charset="0"/>
                <a:cs typeface="Consolas" panose="020B0609020204030204" pitchFamily="49" charset="0"/>
              </a:rPr>
              <a:t> = </a:t>
            </a:r>
            <a:r>
              <a:rPr lang="en-US" dirty="0" err="1">
                <a:solidFill>
                  <a:schemeClr val="bg2">
                    <a:lumMod val="50000"/>
                  </a:schemeClr>
                </a:solidFill>
                <a:latin typeface="Consolas" panose="020B0609020204030204" pitchFamily="49" charset="0"/>
                <a:cs typeface="Consolas" panose="020B0609020204030204" pitchFamily="49" charset="0"/>
              </a:rPr>
              <a:t>s.spotify_track_uri</a:t>
            </a:r>
            <a:endParaRPr lang="en-US" dirty="0">
              <a:solidFill>
                <a:schemeClr val="bg2">
                  <a:lumMod val="50000"/>
                </a:schemeClr>
              </a:solidFill>
              <a:latin typeface="Consolas" panose="020B0609020204030204" pitchFamily="49" charset="0"/>
              <a:cs typeface="Consolas" panose="020B0609020204030204" pitchFamily="49" charset="0"/>
            </a:endParaRP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WHERE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ORDER BY timestamp DESC</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LIMIT 100;</a:t>
            </a:r>
          </a:p>
        </p:txBody>
      </p:sp>
      <p:sp>
        <p:nvSpPr>
          <p:cNvPr id="4" name="Content Placeholder 2">
            <a:extLst>
              <a:ext uri="{FF2B5EF4-FFF2-40B4-BE49-F238E27FC236}">
                <a16:creationId xmlns:a16="http://schemas.microsoft.com/office/drawing/2014/main" id="{D49363A2-6E5B-62CF-6F92-C6B005276502}"/>
              </a:ext>
            </a:extLst>
          </p:cNvPr>
          <p:cNvSpPr txBox="1">
            <a:spLocks/>
          </p:cNvSpPr>
          <p:nvPr/>
        </p:nvSpPr>
        <p:spPr>
          <a:xfrm>
            <a:off x="6773916" y="2171700"/>
            <a:ext cx="5402317" cy="35814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songs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inner_join</a:t>
            </a:r>
            <a:r>
              <a:rPr lang="en-US" dirty="0">
                <a:solidFill>
                  <a:schemeClr val="bg2">
                    <a:lumMod val="50000"/>
                  </a:schemeClr>
                </a:solidFill>
                <a:latin typeface="Consolas" panose="020B0609020204030204" pitchFamily="49" charset="0"/>
                <a:cs typeface="Consolas" panose="020B0609020204030204" pitchFamily="49" charset="0"/>
              </a:rPr>
              <a:t>(listens) %&gt;% </a:t>
            </a:r>
          </a:p>
          <a:p>
            <a:pPr marL="0" indent="0">
              <a:buFont typeface="Franklin Gothic Book" panose="020B0503020102020204" pitchFamily="34" charset="0"/>
              <a:buNone/>
            </a:pPr>
            <a:r>
              <a:rPr lang="en-US" dirty="0">
                <a:solidFill>
                  <a:schemeClr val="bg2">
                    <a:lumMod val="10000"/>
                  </a:schemeClr>
                </a:solidFill>
                <a:latin typeface="Consolas" panose="020B0609020204030204" pitchFamily="49" charset="0"/>
                <a:cs typeface="Consolas" panose="020B0609020204030204" pitchFamily="49" charset="0"/>
              </a:rPr>
              <a:t>  select(</a:t>
            </a:r>
            <a:r>
              <a:rPr lang="en-US" dirty="0" err="1">
                <a:solidFill>
                  <a:schemeClr val="bg2">
                    <a:lumMod val="10000"/>
                  </a:schemeClr>
                </a:solidFill>
                <a:latin typeface="Consolas" panose="020B0609020204030204" pitchFamily="49" charset="0"/>
                <a:cs typeface="Consolas" panose="020B0609020204030204" pitchFamily="49" charset="0"/>
              </a:rPr>
              <a:t>song_name</a:t>
            </a:r>
            <a:r>
              <a:rPr lang="en-US" dirty="0">
                <a:solidFill>
                  <a:schemeClr val="bg2">
                    <a:lumMod val="10000"/>
                  </a:schemeClr>
                </a:solidFill>
                <a:latin typeface="Consolas" panose="020B0609020204030204" pitchFamily="49" charset="0"/>
                <a:cs typeface="Consolas" panose="020B0609020204030204" pitchFamily="49" charset="0"/>
              </a:rPr>
              <a:t>, </a:t>
            </a:r>
            <a:r>
              <a:rPr lang="en-US" dirty="0" err="1">
                <a:solidFill>
                  <a:schemeClr val="bg2">
                    <a:lumMod val="10000"/>
                  </a:schemeClr>
                </a:solidFill>
                <a:latin typeface="Consolas" panose="020B0609020204030204" pitchFamily="49" charset="0"/>
                <a:cs typeface="Consolas" panose="020B0609020204030204" pitchFamily="49" charset="0"/>
              </a:rPr>
              <a:t>artist_name</a:t>
            </a:r>
            <a:r>
              <a:rPr lang="en-US" dirty="0">
                <a:solidFill>
                  <a:schemeClr val="bg2">
                    <a:lumMod val="10000"/>
                  </a:schemeClr>
                </a:solidFill>
                <a:latin typeface="Consolas" panose="020B0609020204030204" pitchFamily="49" charset="0"/>
                <a:cs typeface="Consolas" panose="020B0609020204030204" pitchFamily="49" charset="0"/>
              </a:rPr>
              <a:t>, </a:t>
            </a:r>
            <a:r>
              <a:rPr lang="en-US" dirty="0" err="1">
                <a:solidFill>
                  <a:schemeClr val="bg2">
                    <a:lumMod val="10000"/>
                  </a:schemeClr>
                </a:solidFill>
                <a:latin typeface="Consolas" panose="020B0609020204030204" pitchFamily="49" charset="0"/>
                <a:cs typeface="Consolas" panose="020B0609020204030204" pitchFamily="49" charset="0"/>
              </a:rPr>
              <a:t>album_name</a:t>
            </a:r>
            <a:r>
              <a:rPr lang="en-US" dirty="0">
                <a:solidFill>
                  <a:schemeClr val="bg2">
                    <a:lumMod val="10000"/>
                  </a:schemeClr>
                </a:solidFill>
                <a:latin typeface="Consolas" panose="020B0609020204030204" pitchFamily="49" charset="0"/>
                <a:cs typeface="Consolas" panose="020B0609020204030204" pitchFamily="49" charset="0"/>
              </a:rPr>
              <a:t>, 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filter(</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arrange(-timestamp)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head(n = 100)</a:t>
            </a:r>
          </a:p>
        </p:txBody>
      </p:sp>
      <p:sp>
        <p:nvSpPr>
          <p:cNvPr id="6" name="TextBox 5">
            <a:extLst>
              <a:ext uri="{FF2B5EF4-FFF2-40B4-BE49-F238E27FC236}">
                <a16:creationId xmlns:a16="http://schemas.microsoft.com/office/drawing/2014/main" id="{3EC9FC7E-23FA-413A-B686-EFB872D74449}"/>
              </a:ext>
            </a:extLst>
          </p:cNvPr>
          <p:cNvSpPr txBox="1"/>
          <p:nvPr/>
        </p:nvSpPr>
        <p:spPr>
          <a:xfrm>
            <a:off x="1371599" y="1629101"/>
            <a:ext cx="9601200" cy="523220"/>
          </a:xfrm>
          <a:prstGeom prst="rect">
            <a:avLst/>
          </a:prstGeom>
          <a:noFill/>
        </p:spPr>
        <p:txBody>
          <a:bodyPr wrap="square" rtlCol="0">
            <a:spAutoFit/>
          </a:bodyPr>
          <a:lstStyle/>
          <a:p>
            <a:r>
              <a:rPr lang="en-US" sz="2800" u="sng" dirty="0"/>
              <a:t>SQL</a:t>
            </a:r>
            <a:r>
              <a:rPr lang="en-US" sz="2800" dirty="0"/>
              <a:t>											</a:t>
            </a:r>
            <a:r>
              <a:rPr lang="en-US" sz="2800" u="sng" dirty="0"/>
              <a:t>R</a:t>
            </a:r>
          </a:p>
        </p:txBody>
      </p:sp>
    </p:spTree>
    <p:extLst>
      <p:ext uri="{BB962C8B-B14F-4D97-AF65-F5344CB8AC3E}">
        <p14:creationId xmlns:p14="http://schemas.microsoft.com/office/powerpoint/2010/main" val="3087321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a:xfrm>
            <a:off x="1371600" y="685800"/>
            <a:ext cx="9601200" cy="848710"/>
          </a:xfrm>
        </p:spPr>
        <p:txBody>
          <a:bodyPr/>
          <a:lstStyle/>
          <a:p>
            <a:r>
              <a:rPr lang="en-US" dirty="0"/>
              <a:t>Side by side with R </a:t>
            </a:r>
            <a:r>
              <a:rPr lang="en-US" dirty="0" err="1"/>
              <a:t>dplyr</a:t>
            </a:r>
            <a:r>
              <a:rPr lang="en-US" dirty="0"/>
              <a:t> code</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a:xfrm>
            <a:off x="1371599" y="2171700"/>
            <a:ext cx="5402317" cy="3581400"/>
          </a:xfrm>
        </p:spPr>
        <p:txBody>
          <a:bodyPr>
            <a:normAutofit/>
          </a:bodyPr>
          <a:lstStyle/>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SELECT </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a:t>
            </a:r>
          </a:p>
          <a:p>
            <a:pPr marL="0" indent="0">
              <a:buNone/>
            </a:pPr>
            <a:r>
              <a:rPr lang="en-US" dirty="0">
                <a:solidFill>
                  <a:schemeClr val="bg2">
                    <a:lumMod val="10000"/>
                  </a:schemeClr>
                </a:solidFill>
                <a:latin typeface="Consolas" panose="020B0609020204030204" pitchFamily="49" charset="0"/>
                <a:cs typeface="Consolas" panose="020B0609020204030204" pitchFamily="49" charset="0"/>
              </a:rPr>
              <a:t>FROM songs s</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INNER JOIN listens l ON </a:t>
            </a:r>
            <a:r>
              <a:rPr lang="en-US" dirty="0" err="1">
                <a:solidFill>
                  <a:schemeClr val="bg2">
                    <a:lumMod val="50000"/>
                  </a:schemeClr>
                </a:solidFill>
                <a:latin typeface="Consolas" panose="020B0609020204030204" pitchFamily="49" charset="0"/>
                <a:cs typeface="Consolas" panose="020B0609020204030204" pitchFamily="49" charset="0"/>
              </a:rPr>
              <a:t>l.spotify_track_uri</a:t>
            </a:r>
            <a:r>
              <a:rPr lang="en-US" dirty="0">
                <a:solidFill>
                  <a:schemeClr val="bg2">
                    <a:lumMod val="50000"/>
                  </a:schemeClr>
                </a:solidFill>
                <a:latin typeface="Consolas" panose="020B0609020204030204" pitchFamily="49" charset="0"/>
                <a:cs typeface="Consolas" panose="020B0609020204030204" pitchFamily="49" charset="0"/>
              </a:rPr>
              <a:t> = </a:t>
            </a:r>
            <a:r>
              <a:rPr lang="en-US" dirty="0" err="1">
                <a:solidFill>
                  <a:schemeClr val="bg2">
                    <a:lumMod val="50000"/>
                  </a:schemeClr>
                </a:solidFill>
                <a:latin typeface="Consolas" panose="020B0609020204030204" pitchFamily="49" charset="0"/>
                <a:cs typeface="Consolas" panose="020B0609020204030204" pitchFamily="49" charset="0"/>
              </a:rPr>
              <a:t>s.spotify_track_uri</a:t>
            </a:r>
            <a:endParaRPr lang="en-US" dirty="0">
              <a:solidFill>
                <a:schemeClr val="bg2">
                  <a:lumMod val="50000"/>
                </a:schemeClr>
              </a:solidFill>
              <a:latin typeface="Consolas" panose="020B0609020204030204" pitchFamily="49" charset="0"/>
              <a:cs typeface="Consolas" panose="020B0609020204030204" pitchFamily="49" charset="0"/>
            </a:endParaRP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WHERE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ORDER BY timestamp DESC</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LIMIT 100;</a:t>
            </a:r>
          </a:p>
        </p:txBody>
      </p:sp>
      <p:sp>
        <p:nvSpPr>
          <p:cNvPr id="4" name="Content Placeholder 2">
            <a:extLst>
              <a:ext uri="{FF2B5EF4-FFF2-40B4-BE49-F238E27FC236}">
                <a16:creationId xmlns:a16="http://schemas.microsoft.com/office/drawing/2014/main" id="{D49363A2-6E5B-62CF-6F92-C6B005276502}"/>
              </a:ext>
            </a:extLst>
          </p:cNvPr>
          <p:cNvSpPr txBox="1">
            <a:spLocks/>
          </p:cNvSpPr>
          <p:nvPr/>
        </p:nvSpPr>
        <p:spPr>
          <a:xfrm>
            <a:off x="6773916" y="2171700"/>
            <a:ext cx="5402317" cy="35814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dirty="0">
                <a:solidFill>
                  <a:schemeClr val="bg2">
                    <a:lumMod val="10000"/>
                  </a:schemeClr>
                </a:solidFill>
                <a:latin typeface="Consolas" panose="020B0609020204030204" pitchFamily="49" charset="0"/>
                <a:cs typeface="Consolas" panose="020B0609020204030204" pitchFamily="49" charset="0"/>
              </a:rPr>
              <a:t>songs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inner_join</a:t>
            </a:r>
            <a:r>
              <a:rPr lang="en-US" dirty="0">
                <a:solidFill>
                  <a:schemeClr val="bg2">
                    <a:lumMod val="50000"/>
                  </a:schemeClr>
                </a:solidFill>
                <a:latin typeface="Consolas" panose="020B0609020204030204" pitchFamily="49" charset="0"/>
                <a:cs typeface="Consolas" panose="020B0609020204030204" pitchFamily="49" charset="0"/>
              </a:rPr>
              <a:t>(listens)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select(</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filter(</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arrange(-timestamp)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head(n = 100)</a:t>
            </a:r>
          </a:p>
        </p:txBody>
      </p:sp>
      <p:sp>
        <p:nvSpPr>
          <p:cNvPr id="6" name="TextBox 5">
            <a:extLst>
              <a:ext uri="{FF2B5EF4-FFF2-40B4-BE49-F238E27FC236}">
                <a16:creationId xmlns:a16="http://schemas.microsoft.com/office/drawing/2014/main" id="{3EC9FC7E-23FA-413A-B686-EFB872D74449}"/>
              </a:ext>
            </a:extLst>
          </p:cNvPr>
          <p:cNvSpPr txBox="1"/>
          <p:nvPr/>
        </p:nvSpPr>
        <p:spPr>
          <a:xfrm>
            <a:off x="1371599" y="1629101"/>
            <a:ext cx="9601200" cy="523220"/>
          </a:xfrm>
          <a:prstGeom prst="rect">
            <a:avLst/>
          </a:prstGeom>
          <a:noFill/>
        </p:spPr>
        <p:txBody>
          <a:bodyPr wrap="square" rtlCol="0">
            <a:spAutoFit/>
          </a:bodyPr>
          <a:lstStyle/>
          <a:p>
            <a:r>
              <a:rPr lang="en-US" sz="2800" u="sng" dirty="0"/>
              <a:t>SQL</a:t>
            </a:r>
            <a:r>
              <a:rPr lang="en-US" sz="2800" dirty="0"/>
              <a:t>											</a:t>
            </a:r>
            <a:r>
              <a:rPr lang="en-US" sz="2800" u="sng" dirty="0"/>
              <a:t>R</a:t>
            </a:r>
          </a:p>
        </p:txBody>
      </p:sp>
    </p:spTree>
    <p:extLst>
      <p:ext uri="{BB962C8B-B14F-4D97-AF65-F5344CB8AC3E}">
        <p14:creationId xmlns:p14="http://schemas.microsoft.com/office/powerpoint/2010/main" val="23633185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a:xfrm>
            <a:off x="1371600" y="685800"/>
            <a:ext cx="9601200" cy="848710"/>
          </a:xfrm>
        </p:spPr>
        <p:txBody>
          <a:bodyPr/>
          <a:lstStyle/>
          <a:p>
            <a:r>
              <a:rPr lang="en-US" dirty="0"/>
              <a:t>Side by side with R </a:t>
            </a:r>
            <a:r>
              <a:rPr lang="en-US" dirty="0" err="1"/>
              <a:t>dplyr</a:t>
            </a:r>
            <a:r>
              <a:rPr lang="en-US" dirty="0"/>
              <a:t> code</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a:xfrm>
            <a:off x="1371599" y="2171700"/>
            <a:ext cx="5402317" cy="3581400"/>
          </a:xfrm>
        </p:spPr>
        <p:txBody>
          <a:bodyPr>
            <a:normAutofit/>
          </a:bodyPr>
          <a:lstStyle/>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SELECT </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FROM songs s</a:t>
            </a:r>
          </a:p>
          <a:p>
            <a:pPr marL="0" indent="0">
              <a:buNone/>
            </a:pPr>
            <a:r>
              <a:rPr lang="en-US" dirty="0">
                <a:solidFill>
                  <a:schemeClr val="bg2">
                    <a:lumMod val="10000"/>
                  </a:schemeClr>
                </a:solidFill>
                <a:latin typeface="Consolas" panose="020B0609020204030204" pitchFamily="49" charset="0"/>
                <a:cs typeface="Consolas" panose="020B0609020204030204" pitchFamily="49" charset="0"/>
              </a:rPr>
              <a:t>INNER JOIN listens l ON </a:t>
            </a:r>
            <a:r>
              <a:rPr lang="en-US" dirty="0" err="1">
                <a:solidFill>
                  <a:schemeClr val="bg2">
                    <a:lumMod val="10000"/>
                  </a:schemeClr>
                </a:solidFill>
                <a:latin typeface="Consolas" panose="020B0609020204030204" pitchFamily="49" charset="0"/>
                <a:cs typeface="Consolas" panose="020B0609020204030204" pitchFamily="49" charset="0"/>
              </a:rPr>
              <a:t>l.spotify_track_uri</a:t>
            </a:r>
            <a:r>
              <a:rPr lang="en-US" dirty="0">
                <a:solidFill>
                  <a:schemeClr val="bg2">
                    <a:lumMod val="10000"/>
                  </a:schemeClr>
                </a:solidFill>
                <a:latin typeface="Consolas" panose="020B0609020204030204" pitchFamily="49" charset="0"/>
                <a:cs typeface="Consolas" panose="020B0609020204030204" pitchFamily="49" charset="0"/>
              </a:rPr>
              <a:t> = </a:t>
            </a:r>
            <a:r>
              <a:rPr lang="en-US" dirty="0" err="1">
                <a:solidFill>
                  <a:schemeClr val="bg2">
                    <a:lumMod val="10000"/>
                  </a:schemeClr>
                </a:solidFill>
                <a:latin typeface="Consolas" panose="020B0609020204030204" pitchFamily="49" charset="0"/>
                <a:cs typeface="Consolas" panose="020B0609020204030204" pitchFamily="49" charset="0"/>
              </a:rPr>
              <a:t>s.spotify_track_uri</a:t>
            </a:r>
            <a:endParaRPr lang="en-US" dirty="0">
              <a:solidFill>
                <a:schemeClr val="bg2">
                  <a:lumMod val="10000"/>
                </a:schemeClr>
              </a:solidFill>
              <a:latin typeface="Consolas" panose="020B0609020204030204" pitchFamily="49" charset="0"/>
              <a:cs typeface="Consolas" panose="020B0609020204030204" pitchFamily="49" charset="0"/>
            </a:endParaRP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WHERE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ORDER BY timestamp DESC</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LIMIT 100;</a:t>
            </a:r>
          </a:p>
        </p:txBody>
      </p:sp>
      <p:sp>
        <p:nvSpPr>
          <p:cNvPr id="4" name="Content Placeholder 2">
            <a:extLst>
              <a:ext uri="{FF2B5EF4-FFF2-40B4-BE49-F238E27FC236}">
                <a16:creationId xmlns:a16="http://schemas.microsoft.com/office/drawing/2014/main" id="{D49363A2-6E5B-62CF-6F92-C6B005276502}"/>
              </a:ext>
            </a:extLst>
          </p:cNvPr>
          <p:cNvSpPr txBox="1">
            <a:spLocks/>
          </p:cNvSpPr>
          <p:nvPr/>
        </p:nvSpPr>
        <p:spPr>
          <a:xfrm>
            <a:off x="6773916" y="2171700"/>
            <a:ext cx="5402317" cy="35814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songs %&gt;% </a:t>
            </a:r>
          </a:p>
          <a:p>
            <a:pPr marL="0" indent="0">
              <a:buFont typeface="Franklin Gothic Book" panose="020B0503020102020204" pitchFamily="34" charset="0"/>
              <a:buNone/>
            </a:pPr>
            <a:r>
              <a:rPr lang="en-US" dirty="0">
                <a:solidFill>
                  <a:schemeClr val="bg2">
                    <a:lumMod val="10000"/>
                  </a:schemeClr>
                </a:solidFill>
                <a:latin typeface="Consolas" panose="020B0609020204030204" pitchFamily="49" charset="0"/>
                <a:cs typeface="Consolas" panose="020B0609020204030204" pitchFamily="49" charset="0"/>
              </a:rPr>
              <a:t>  </a:t>
            </a:r>
            <a:r>
              <a:rPr lang="en-US" dirty="0" err="1">
                <a:solidFill>
                  <a:schemeClr val="bg2">
                    <a:lumMod val="10000"/>
                  </a:schemeClr>
                </a:solidFill>
                <a:latin typeface="Consolas" panose="020B0609020204030204" pitchFamily="49" charset="0"/>
                <a:cs typeface="Consolas" panose="020B0609020204030204" pitchFamily="49" charset="0"/>
              </a:rPr>
              <a:t>inner_join</a:t>
            </a:r>
            <a:r>
              <a:rPr lang="en-US" dirty="0">
                <a:solidFill>
                  <a:schemeClr val="bg2">
                    <a:lumMod val="10000"/>
                  </a:schemeClr>
                </a:solidFill>
                <a:latin typeface="Consolas" panose="020B0609020204030204" pitchFamily="49" charset="0"/>
                <a:cs typeface="Consolas" panose="020B0609020204030204" pitchFamily="49" charset="0"/>
              </a:rPr>
              <a:t>(listens)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select(</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filter(</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arrange(-timestamp)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head(n = 100)</a:t>
            </a:r>
          </a:p>
        </p:txBody>
      </p:sp>
      <p:sp>
        <p:nvSpPr>
          <p:cNvPr id="6" name="TextBox 5">
            <a:extLst>
              <a:ext uri="{FF2B5EF4-FFF2-40B4-BE49-F238E27FC236}">
                <a16:creationId xmlns:a16="http://schemas.microsoft.com/office/drawing/2014/main" id="{3EC9FC7E-23FA-413A-B686-EFB872D74449}"/>
              </a:ext>
            </a:extLst>
          </p:cNvPr>
          <p:cNvSpPr txBox="1"/>
          <p:nvPr/>
        </p:nvSpPr>
        <p:spPr>
          <a:xfrm>
            <a:off x="1371599" y="1629101"/>
            <a:ext cx="9601200" cy="523220"/>
          </a:xfrm>
          <a:prstGeom prst="rect">
            <a:avLst/>
          </a:prstGeom>
          <a:noFill/>
        </p:spPr>
        <p:txBody>
          <a:bodyPr wrap="square" rtlCol="0">
            <a:spAutoFit/>
          </a:bodyPr>
          <a:lstStyle/>
          <a:p>
            <a:r>
              <a:rPr lang="en-US" sz="2800" u="sng" dirty="0"/>
              <a:t>SQL</a:t>
            </a:r>
            <a:r>
              <a:rPr lang="en-US" sz="2800" dirty="0"/>
              <a:t>											</a:t>
            </a:r>
            <a:r>
              <a:rPr lang="en-US" sz="2800" u="sng" dirty="0"/>
              <a:t>R</a:t>
            </a:r>
          </a:p>
        </p:txBody>
      </p:sp>
    </p:spTree>
    <p:extLst>
      <p:ext uri="{BB962C8B-B14F-4D97-AF65-F5344CB8AC3E}">
        <p14:creationId xmlns:p14="http://schemas.microsoft.com/office/powerpoint/2010/main" val="34246880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a:xfrm>
            <a:off x="1371600" y="685800"/>
            <a:ext cx="9601200" cy="848710"/>
          </a:xfrm>
        </p:spPr>
        <p:txBody>
          <a:bodyPr/>
          <a:lstStyle/>
          <a:p>
            <a:r>
              <a:rPr lang="en-US" dirty="0"/>
              <a:t>Side by side with R </a:t>
            </a:r>
            <a:r>
              <a:rPr lang="en-US" dirty="0" err="1"/>
              <a:t>dplyr</a:t>
            </a:r>
            <a:r>
              <a:rPr lang="en-US" dirty="0"/>
              <a:t> code</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a:xfrm>
            <a:off x="1371599" y="2171700"/>
            <a:ext cx="5402317" cy="3581400"/>
          </a:xfrm>
        </p:spPr>
        <p:txBody>
          <a:bodyPr>
            <a:normAutofit/>
          </a:bodyPr>
          <a:lstStyle/>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SELECT </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FROM songs s</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INNER JOIN listens l ON </a:t>
            </a:r>
            <a:r>
              <a:rPr lang="en-US" dirty="0" err="1">
                <a:solidFill>
                  <a:schemeClr val="bg2">
                    <a:lumMod val="50000"/>
                  </a:schemeClr>
                </a:solidFill>
                <a:latin typeface="Consolas" panose="020B0609020204030204" pitchFamily="49" charset="0"/>
                <a:cs typeface="Consolas" panose="020B0609020204030204" pitchFamily="49" charset="0"/>
              </a:rPr>
              <a:t>l.spotify_track_uri</a:t>
            </a:r>
            <a:r>
              <a:rPr lang="en-US" dirty="0">
                <a:solidFill>
                  <a:schemeClr val="bg2">
                    <a:lumMod val="50000"/>
                  </a:schemeClr>
                </a:solidFill>
                <a:latin typeface="Consolas" panose="020B0609020204030204" pitchFamily="49" charset="0"/>
                <a:cs typeface="Consolas" panose="020B0609020204030204" pitchFamily="49" charset="0"/>
              </a:rPr>
              <a:t> = </a:t>
            </a:r>
            <a:r>
              <a:rPr lang="en-US" dirty="0" err="1">
                <a:solidFill>
                  <a:schemeClr val="bg2">
                    <a:lumMod val="50000"/>
                  </a:schemeClr>
                </a:solidFill>
                <a:latin typeface="Consolas" panose="020B0609020204030204" pitchFamily="49" charset="0"/>
                <a:cs typeface="Consolas" panose="020B0609020204030204" pitchFamily="49" charset="0"/>
              </a:rPr>
              <a:t>s.spotify_track_uri</a:t>
            </a:r>
            <a:endParaRPr lang="en-US" dirty="0">
              <a:solidFill>
                <a:schemeClr val="bg2">
                  <a:lumMod val="50000"/>
                </a:schemeClr>
              </a:solidFill>
              <a:latin typeface="Consolas" panose="020B0609020204030204" pitchFamily="49" charset="0"/>
              <a:cs typeface="Consolas" panose="020B0609020204030204" pitchFamily="49" charset="0"/>
            </a:endParaRPr>
          </a:p>
          <a:p>
            <a:pPr marL="0" indent="0">
              <a:buNone/>
            </a:pPr>
            <a:r>
              <a:rPr lang="en-US" dirty="0">
                <a:solidFill>
                  <a:schemeClr val="bg2">
                    <a:lumMod val="10000"/>
                  </a:schemeClr>
                </a:solidFill>
                <a:latin typeface="Consolas" panose="020B0609020204030204" pitchFamily="49" charset="0"/>
                <a:cs typeface="Consolas" panose="020B0609020204030204" pitchFamily="49" charset="0"/>
              </a:rPr>
              <a:t>WHERE </a:t>
            </a:r>
            <a:r>
              <a:rPr lang="en-US" dirty="0" err="1">
                <a:solidFill>
                  <a:schemeClr val="bg2">
                    <a:lumMod val="10000"/>
                  </a:schemeClr>
                </a:solidFill>
                <a:latin typeface="Consolas" panose="020B0609020204030204" pitchFamily="49" charset="0"/>
                <a:cs typeface="Consolas" panose="020B0609020204030204" pitchFamily="49" charset="0"/>
              </a:rPr>
              <a:t>artist_name</a:t>
            </a:r>
            <a:r>
              <a:rPr lang="en-US" dirty="0">
                <a:solidFill>
                  <a:schemeClr val="bg2">
                    <a:lumMod val="10000"/>
                  </a:schemeClr>
                </a:solidFill>
                <a:latin typeface="Consolas" panose="020B0609020204030204" pitchFamily="49" charset="0"/>
                <a:cs typeface="Consolas" panose="020B0609020204030204" pitchFamily="49" charset="0"/>
              </a:rPr>
              <a:t> =  'David Bowie'</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ORDER BY timestamp DESC</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LIMIT 100;</a:t>
            </a:r>
          </a:p>
        </p:txBody>
      </p:sp>
      <p:sp>
        <p:nvSpPr>
          <p:cNvPr id="4" name="Content Placeholder 2">
            <a:extLst>
              <a:ext uri="{FF2B5EF4-FFF2-40B4-BE49-F238E27FC236}">
                <a16:creationId xmlns:a16="http://schemas.microsoft.com/office/drawing/2014/main" id="{D49363A2-6E5B-62CF-6F92-C6B005276502}"/>
              </a:ext>
            </a:extLst>
          </p:cNvPr>
          <p:cNvSpPr txBox="1">
            <a:spLocks/>
          </p:cNvSpPr>
          <p:nvPr/>
        </p:nvSpPr>
        <p:spPr>
          <a:xfrm>
            <a:off x="6773916" y="2171700"/>
            <a:ext cx="5402317" cy="35814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songs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inner_join</a:t>
            </a:r>
            <a:r>
              <a:rPr lang="en-US" dirty="0">
                <a:solidFill>
                  <a:schemeClr val="bg2">
                    <a:lumMod val="50000"/>
                  </a:schemeClr>
                </a:solidFill>
                <a:latin typeface="Consolas" panose="020B0609020204030204" pitchFamily="49" charset="0"/>
                <a:cs typeface="Consolas" panose="020B0609020204030204" pitchFamily="49" charset="0"/>
              </a:rPr>
              <a:t>(listens)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select(</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 %&gt;% </a:t>
            </a:r>
          </a:p>
          <a:p>
            <a:pPr marL="0" indent="0">
              <a:buFont typeface="Franklin Gothic Book" panose="020B0503020102020204" pitchFamily="34" charset="0"/>
              <a:buNone/>
            </a:pPr>
            <a:r>
              <a:rPr lang="en-US" dirty="0">
                <a:solidFill>
                  <a:schemeClr val="bg2">
                    <a:lumMod val="10000"/>
                  </a:schemeClr>
                </a:solidFill>
                <a:latin typeface="Consolas" panose="020B0609020204030204" pitchFamily="49" charset="0"/>
                <a:cs typeface="Consolas" panose="020B0609020204030204" pitchFamily="49" charset="0"/>
              </a:rPr>
              <a:t>  filter(</a:t>
            </a:r>
            <a:r>
              <a:rPr lang="en-US" dirty="0" err="1">
                <a:solidFill>
                  <a:schemeClr val="bg2">
                    <a:lumMod val="10000"/>
                  </a:schemeClr>
                </a:solidFill>
                <a:latin typeface="Consolas" panose="020B0609020204030204" pitchFamily="49" charset="0"/>
                <a:cs typeface="Consolas" panose="020B0609020204030204" pitchFamily="49" charset="0"/>
              </a:rPr>
              <a:t>artist_name</a:t>
            </a:r>
            <a:r>
              <a:rPr lang="en-US" dirty="0">
                <a:solidFill>
                  <a:schemeClr val="bg2">
                    <a:lumMod val="10000"/>
                  </a:schemeClr>
                </a:solidFill>
                <a:latin typeface="Consolas" panose="020B0609020204030204" pitchFamily="49" charset="0"/>
                <a:cs typeface="Consolas" panose="020B0609020204030204" pitchFamily="49" charset="0"/>
              </a:rPr>
              <a:t> == "David Bowie")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arrange(-timestamp)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head(n = 100)</a:t>
            </a:r>
          </a:p>
        </p:txBody>
      </p:sp>
      <p:sp>
        <p:nvSpPr>
          <p:cNvPr id="6" name="TextBox 5">
            <a:extLst>
              <a:ext uri="{FF2B5EF4-FFF2-40B4-BE49-F238E27FC236}">
                <a16:creationId xmlns:a16="http://schemas.microsoft.com/office/drawing/2014/main" id="{3EC9FC7E-23FA-413A-B686-EFB872D74449}"/>
              </a:ext>
            </a:extLst>
          </p:cNvPr>
          <p:cNvSpPr txBox="1"/>
          <p:nvPr/>
        </p:nvSpPr>
        <p:spPr>
          <a:xfrm>
            <a:off x="1371599" y="1629101"/>
            <a:ext cx="9601200" cy="523220"/>
          </a:xfrm>
          <a:prstGeom prst="rect">
            <a:avLst/>
          </a:prstGeom>
          <a:noFill/>
        </p:spPr>
        <p:txBody>
          <a:bodyPr wrap="square" rtlCol="0">
            <a:spAutoFit/>
          </a:bodyPr>
          <a:lstStyle/>
          <a:p>
            <a:r>
              <a:rPr lang="en-US" sz="2800" u="sng" dirty="0"/>
              <a:t>SQL</a:t>
            </a:r>
            <a:r>
              <a:rPr lang="en-US" sz="2800" dirty="0"/>
              <a:t>											</a:t>
            </a:r>
            <a:r>
              <a:rPr lang="en-US" sz="2800" u="sng" dirty="0"/>
              <a:t>R</a:t>
            </a:r>
          </a:p>
        </p:txBody>
      </p:sp>
    </p:spTree>
    <p:extLst>
      <p:ext uri="{BB962C8B-B14F-4D97-AF65-F5344CB8AC3E}">
        <p14:creationId xmlns:p14="http://schemas.microsoft.com/office/powerpoint/2010/main" val="26472880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a:xfrm>
            <a:off x="1371600" y="685800"/>
            <a:ext cx="9601200" cy="848710"/>
          </a:xfrm>
        </p:spPr>
        <p:txBody>
          <a:bodyPr/>
          <a:lstStyle/>
          <a:p>
            <a:r>
              <a:rPr lang="en-US" dirty="0"/>
              <a:t>Side by side with R </a:t>
            </a:r>
            <a:r>
              <a:rPr lang="en-US" dirty="0" err="1"/>
              <a:t>dplyr</a:t>
            </a:r>
            <a:r>
              <a:rPr lang="en-US" dirty="0"/>
              <a:t> code</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a:xfrm>
            <a:off x="1371599" y="2171700"/>
            <a:ext cx="5402317" cy="3581400"/>
          </a:xfrm>
        </p:spPr>
        <p:txBody>
          <a:bodyPr>
            <a:normAutofit/>
          </a:bodyPr>
          <a:lstStyle/>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SELECT </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FROM songs s</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INNER JOIN listens l ON </a:t>
            </a:r>
            <a:r>
              <a:rPr lang="en-US" dirty="0" err="1">
                <a:solidFill>
                  <a:schemeClr val="bg2">
                    <a:lumMod val="50000"/>
                  </a:schemeClr>
                </a:solidFill>
                <a:latin typeface="Consolas" panose="020B0609020204030204" pitchFamily="49" charset="0"/>
                <a:cs typeface="Consolas" panose="020B0609020204030204" pitchFamily="49" charset="0"/>
              </a:rPr>
              <a:t>l.spotify_track_uri</a:t>
            </a:r>
            <a:r>
              <a:rPr lang="en-US" dirty="0">
                <a:solidFill>
                  <a:schemeClr val="bg2">
                    <a:lumMod val="50000"/>
                  </a:schemeClr>
                </a:solidFill>
                <a:latin typeface="Consolas" panose="020B0609020204030204" pitchFamily="49" charset="0"/>
                <a:cs typeface="Consolas" panose="020B0609020204030204" pitchFamily="49" charset="0"/>
              </a:rPr>
              <a:t> = </a:t>
            </a:r>
            <a:r>
              <a:rPr lang="en-US" dirty="0" err="1">
                <a:solidFill>
                  <a:schemeClr val="bg2">
                    <a:lumMod val="50000"/>
                  </a:schemeClr>
                </a:solidFill>
                <a:latin typeface="Consolas" panose="020B0609020204030204" pitchFamily="49" charset="0"/>
                <a:cs typeface="Consolas" panose="020B0609020204030204" pitchFamily="49" charset="0"/>
              </a:rPr>
              <a:t>s.spotify_track_uri</a:t>
            </a:r>
            <a:endParaRPr lang="en-US" dirty="0">
              <a:solidFill>
                <a:schemeClr val="bg2">
                  <a:lumMod val="50000"/>
                </a:schemeClr>
              </a:solidFill>
              <a:latin typeface="Consolas" panose="020B0609020204030204" pitchFamily="49" charset="0"/>
              <a:cs typeface="Consolas" panose="020B0609020204030204" pitchFamily="49" charset="0"/>
            </a:endParaRP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WHERE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a:t>
            </a:r>
          </a:p>
          <a:p>
            <a:pPr marL="0" indent="0">
              <a:buNone/>
            </a:pPr>
            <a:r>
              <a:rPr lang="en-US" dirty="0">
                <a:solidFill>
                  <a:schemeClr val="bg2">
                    <a:lumMod val="10000"/>
                  </a:schemeClr>
                </a:solidFill>
                <a:latin typeface="Consolas" panose="020B0609020204030204" pitchFamily="49" charset="0"/>
                <a:cs typeface="Consolas" panose="020B0609020204030204" pitchFamily="49" charset="0"/>
              </a:rPr>
              <a:t>ORDER BY timestamp DESC</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LIMIT 100;</a:t>
            </a:r>
          </a:p>
        </p:txBody>
      </p:sp>
      <p:sp>
        <p:nvSpPr>
          <p:cNvPr id="4" name="Content Placeholder 2">
            <a:extLst>
              <a:ext uri="{FF2B5EF4-FFF2-40B4-BE49-F238E27FC236}">
                <a16:creationId xmlns:a16="http://schemas.microsoft.com/office/drawing/2014/main" id="{D49363A2-6E5B-62CF-6F92-C6B005276502}"/>
              </a:ext>
            </a:extLst>
          </p:cNvPr>
          <p:cNvSpPr txBox="1">
            <a:spLocks/>
          </p:cNvSpPr>
          <p:nvPr/>
        </p:nvSpPr>
        <p:spPr>
          <a:xfrm>
            <a:off x="6773916" y="2171700"/>
            <a:ext cx="5402317" cy="35814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songs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inner_join</a:t>
            </a:r>
            <a:r>
              <a:rPr lang="en-US" dirty="0">
                <a:solidFill>
                  <a:schemeClr val="bg2">
                    <a:lumMod val="50000"/>
                  </a:schemeClr>
                </a:solidFill>
                <a:latin typeface="Consolas" panose="020B0609020204030204" pitchFamily="49" charset="0"/>
                <a:cs typeface="Consolas" panose="020B0609020204030204" pitchFamily="49" charset="0"/>
              </a:rPr>
              <a:t>(listens)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select(</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filter(</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 %&gt;% </a:t>
            </a:r>
          </a:p>
          <a:p>
            <a:pPr marL="0" indent="0">
              <a:buFont typeface="Franklin Gothic Book" panose="020B0503020102020204" pitchFamily="34" charset="0"/>
              <a:buNone/>
            </a:pPr>
            <a:r>
              <a:rPr lang="en-US" dirty="0">
                <a:solidFill>
                  <a:schemeClr val="bg2">
                    <a:lumMod val="10000"/>
                  </a:schemeClr>
                </a:solidFill>
                <a:latin typeface="Consolas" panose="020B0609020204030204" pitchFamily="49" charset="0"/>
                <a:cs typeface="Consolas" panose="020B0609020204030204" pitchFamily="49" charset="0"/>
              </a:rPr>
              <a:t>  arrange(-timestamp)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head(n = 100)</a:t>
            </a:r>
          </a:p>
        </p:txBody>
      </p:sp>
      <p:sp>
        <p:nvSpPr>
          <p:cNvPr id="6" name="TextBox 5">
            <a:extLst>
              <a:ext uri="{FF2B5EF4-FFF2-40B4-BE49-F238E27FC236}">
                <a16:creationId xmlns:a16="http://schemas.microsoft.com/office/drawing/2014/main" id="{3EC9FC7E-23FA-413A-B686-EFB872D74449}"/>
              </a:ext>
            </a:extLst>
          </p:cNvPr>
          <p:cNvSpPr txBox="1"/>
          <p:nvPr/>
        </p:nvSpPr>
        <p:spPr>
          <a:xfrm>
            <a:off x="1371599" y="1629101"/>
            <a:ext cx="9601200" cy="523220"/>
          </a:xfrm>
          <a:prstGeom prst="rect">
            <a:avLst/>
          </a:prstGeom>
          <a:noFill/>
        </p:spPr>
        <p:txBody>
          <a:bodyPr wrap="square" rtlCol="0">
            <a:spAutoFit/>
          </a:bodyPr>
          <a:lstStyle/>
          <a:p>
            <a:r>
              <a:rPr lang="en-US" sz="2800" u="sng" dirty="0"/>
              <a:t>SQL</a:t>
            </a:r>
            <a:r>
              <a:rPr lang="en-US" sz="2800" dirty="0"/>
              <a:t>											</a:t>
            </a:r>
            <a:r>
              <a:rPr lang="en-US" sz="2800" u="sng" dirty="0"/>
              <a:t>R</a:t>
            </a:r>
          </a:p>
        </p:txBody>
      </p:sp>
    </p:spTree>
    <p:extLst>
      <p:ext uri="{BB962C8B-B14F-4D97-AF65-F5344CB8AC3E}">
        <p14:creationId xmlns:p14="http://schemas.microsoft.com/office/powerpoint/2010/main" val="19798074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a:xfrm>
            <a:off x="1371600" y="685800"/>
            <a:ext cx="9601200" cy="848710"/>
          </a:xfrm>
        </p:spPr>
        <p:txBody>
          <a:bodyPr/>
          <a:lstStyle/>
          <a:p>
            <a:r>
              <a:rPr lang="en-US" dirty="0"/>
              <a:t>Side by side with R </a:t>
            </a:r>
            <a:r>
              <a:rPr lang="en-US" dirty="0" err="1"/>
              <a:t>dplyr</a:t>
            </a:r>
            <a:r>
              <a:rPr lang="en-US" dirty="0"/>
              <a:t> code</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a:xfrm>
            <a:off x="1371599" y="2171700"/>
            <a:ext cx="5402317" cy="3581400"/>
          </a:xfrm>
        </p:spPr>
        <p:txBody>
          <a:bodyPr>
            <a:normAutofit/>
          </a:bodyPr>
          <a:lstStyle/>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SELECT </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FROM songs s</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INNER JOIN listens l ON </a:t>
            </a:r>
            <a:r>
              <a:rPr lang="en-US" dirty="0" err="1">
                <a:solidFill>
                  <a:schemeClr val="bg2">
                    <a:lumMod val="50000"/>
                  </a:schemeClr>
                </a:solidFill>
                <a:latin typeface="Consolas" panose="020B0609020204030204" pitchFamily="49" charset="0"/>
                <a:cs typeface="Consolas" panose="020B0609020204030204" pitchFamily="49" charset="0"/>
              </a:rPr>
              <a:t>l.spotify_track_uri</a:t>
            </a:r>
            <a:r>
              <a:rPr lang="en-US" dirty="0">
                <a:solidFill>
                  <a:schemeClr val="bg2">
                    <a:lumMod val="50000"/>
                  </a:schemeClr>
                </a:solidFill>
                <a:latin typeface="Consolas" panose="020B0609020204030204" pitchFamily="49" charset="0"/>
                <a:cs typeface="Consolas" panose="020B0609020204030204" pitchFamily="49" charset="0"/>
              </a:rPr>
              <a:t> = </a:t>
            </a:r>
            <a:r>
              <a:rPr lang="en-US" dirty="0" err="1">
                <a:solidFill>
                  <a:schemeClr val="bg2">
                    <a:lumMod val="50000"/>
                  </a:schemeClr>
                </a:solidFill>
                <a:latin typeface="Consolas" panose="020B0609020204030204" pitchFamily="49" charset="0"/>
                <a:cs typeface="Consolas" panose="020B0609020204030204" pitchFamily="49" charset="0"/>
              </a:rPr>
              <a:t>s.spotify_track_uri</a:t>
            </a:r>
            <a:endParaRPr lang="en-US" dirty="0">
              <a:solidFill>
                <a:schemeClr val="bg2">
                  <a:lumMod val="50000"/>
                </a:schemeClr>
              </a:solidFill>
              <a:latin typeface="Consolas" panose="020B0609020204030204" pitchFamily="49" charset="0"/>
              <a:cs typeface="Consolas" panose="020B0609020204030204" pitchFamily="49" charset="0"/>
            </a:endParaRP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WHERE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a:t>
            </a:r>
          </a:p>
          <a:p>
            <a:pPr marL="0" indent="0">
              <a:buNone/>
            </a:pPr>
            <a:r>
              <a:rPr lang="en-US" dirty="0">
                <a:solidFill>
                  <a:schemeClr val="bg2">
                    <a:lumMod val="50000"/>
                  </a:schemeClr>
                </a:solidFill>
                <a:latin typeface="Consolas" panose="020B0609020204030204" pitchFamily="49" charset="0"/>
                <a:cs typeface="Consolas" panose="020B0609020204030204" pitchFamily="49" charset="0"/>
              </a:rPr>
              <a:t>ORDER BY timestamp DESC</a:t>
            </a:r>
          </a:p>
          <a:p>
            <a:pPr marL="0" indent="0">
              <a:buNone/>
            </a:pPr>
            <a:r>
              <a:rPr lang="en-US" dirty="0">
                <a:solidFill>
                  <a:schemeClr val="bg2">
                    <a:lumMod val="10000"/>
                  </a:schemeClr>
                </a:solidFill>
                <a:latin typeface="Consolas" panose="020B0609020204030204" pitchFamily="49" charset="0"/>
                <a:cs typeface="Consolas" panose="020B0609020204030204" pitchFamily="49" charset="0"/>
              </a:rPr>
              <a:t>LIMIT 100;</a:t>
            </a:r>
          </a:p>
        </p:txBody>
      </p:sp>
      <p:sp>
        <p:nvSpPr>
          <p:cNvPr id="4" name="Content Placeholder 2">
            <a:extLst>
              <a:ext uri="{FF2B5EF4-FFF2-40B4-BE49-F238E27FC236}">
                <a16:creationId xmlns:a16="http://schemas.microsoft.com/office/drawing/2014/main" id="{D49363A2-6E5B-62CF-6F92-C6B005276502}"/>
              </a:ext>
            </a:extLst>
          </p:cNvPr>
          <p:cNvSpPr txBox="1">
            <a:spLocks/>
          </p:cNvSpPr>
          <p:nvPr/>
        </p:nvSpPr>
        <p:spPr>
          <a:xfrm>
            <a:off x="6773916" y="2171700"/>
            <a:ext cx="5402317" cy="35814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songs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inner_join</a:t>
            </a:r>
            <a:r>
              <a:rPr lang="en-US" dirty="0">
                <a:solidFill>
                  <a:schemeClr val="bg2">
                    <a:lumMod val="50000"/>
                  </a:schemeClr>
                </a:solidFill>
                <a:latin typeface="Consolas" panose="020B0609020204030204" pitchFamily="49" charset="0"/>
                <a:cs typeface="Consolas" panose="020B0609020204030204" pitchFamily="49" charset="0"/>
              </a:rPr>
              <a:t>(listens)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select(</a:t>
            </a:r>
            <a:r>
              <a:rPr lang="en-US" dirty="0" err="1">
                <a:solidFill>
                  <a:schemeClr val="bg2">
                    <a:lumMod val="50000"/>
                  </a:schemeClr>
                </a:solidFill>
                <a:latin typeface="Consolas" panose="020B0609020204030204" pitchFamily="49" charset="0"/>
                <a:cs typeface="Consolas" panose="020B0609020204030204" pitchFamily="49" charset="0"/>
              </a:rPr>
              <a:t>song_name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a:t>
            </a:r>
            <a:r>
              <a:rPr lang="en-US" dirty="0" err="1">
                <a:solidFill>
                  <a:schemeClr val="bg2">
                    <a:lumMod val="50000"/>
                  </a:schemeClr>
                </a:solidFill>
                <a:latin typeface="Consolas" panose="020B0609020204030204" pitchFamily="49" charset="0"/>
                <a:cs typeface="Consolas" panose="020B0609020204030204" pitchFamily="49" charset="0"/>
              </a:rPr>
              <a:t>album_name</a:t>
            </a:r>
            <a:r>
              <a:rPr lang="en-US" dirty="0">
                <a:solidFill>
                  <a:schemeClr val="bg2">
                    <a:lumMod val="50000"/>
                  </a:schemeClr>
                </a:solidFill>
                <a:latin typeface="Consolas" panose="020B0609020204030204" pitchFamily="49" charset="0"/>
                <a:cs typeface="Consolas" panose="020B0609020204030204" pitchFamily="49" charset="0"/>
              </a:rPr>
              <a:t>, timestamp)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filter(</a:t>
            </a:r>
            <a:r>
              <a:rPr lang="en-US" dirty="0" err="1">
                <a:solidFill>
                  <a:schemeClr val="bg2">
                    <a:lumMod val="50000"/>
                  </a:schemeClr>
                </a:solidFill>
                <a:latin typeface="Consolas" panose="020B0609020204030204" pitchFamily="49" charset="0"/>
                <a:cs typeface="Consolas" panose="020B0609020204030204" pitchFamily="49" charset="0"/>
              </a:rPr>
              <a:t>artist_name</a:t>
            </a:r>
            <a:r>
              <a:rPr lang="en-US" dirty="0">
                <a:solidFill>
                  <a:schemeClr val="bg2">
                    <a:lumMod val="50000"/>
                  </a:schemeClr>
                </a:solidFill>
                <a:latin typeface="Consolas" panose="020B0609020204030204" pitchFamily="49" charset="0"/>
                <a:cs typeface="Consolas" panose="020B0609020204030204" pitchFamily="49" charset="0"/>
              </a:rPr>
              <a:t> == "David Bowie") %&gt;% </a:t>
            </a:r>
          </a:p>
          <a:p>
            <a:pPr marL="0" indent="0">
              <a:buFont typeface="Franklin Gothic Book" panose="020B0503020102020204" pitchFamily="34" charset="0"/>
              <a:buNone/>
            </a:pPr>
            <a:r>
              <a:rPr lang="en-US" dirty="0">
                <a:solidFill>
                  <a:schemeClr val="bg2">
                    <a:lumMod val="50000"/>
                  </a:schemeClr>
                </a:solidFill>
                <a:latin typeface="Consolas" panose="020B0609020204030204" pitchFamily="49" charset="0"/>
                <a:cs typeface="Consolas" panose="020B0609020204030204" pitchFamily="49" charset="0"/>
              </a:rPr>
              <a:t>  arrange(-timestamp) %&gt;% </a:t>
            </a:r>
          </a:p>
          <a:p>
            <a:pPr marL="0" indent="0">
              <a:buFont typeface="Franklin Gothic Book" panose="020B0503020102020204" pitchFamily="34" charset="0"/>
              <a:buNone/>
            </a:pPr>
            <a:r>
              <a:rPr lang="en-US" dirty="0">
                <a:solidFill>
                  <a:schemeClr val="bg2">
                    <a:lumMod val="10000"/>
                  </a:schemeClr>
                </a:solidFill>
                <a:latin typeface="Consolas" panose="020B0609020204030204" pitchFamily="49" charset="0"/>
                <a:cs typeface="Consolas" panose="020B0609020204030204" pitchFamily="49" charset="0"/>
              </a:rPr>
              <a:t>  head(n = 100)</a:t>
            </a:r>
          </a:p>
        </p:txBody>
      </p:sp>
      <p:sp>
        <p:nvSpPr>
          <p:cNvPr id="6" name="TextBox 5">
            <a:extLst>
              <a:ext uri="{FF2B5EF4-FFF2-40B4-BE49-F238E27FC236}">
                <a16:creationId xmlns:a16="http://schemas.microsoft.com/office/drawing/2014/main" id="{3EC9FC7E-23FA-413A-B686-EFB872D74449}"/>
              </a:ext>
            </a:extLst>
          </p:cNvPr>
          <p:cNvSpPr txBox="1"/>
          <p:nvPr/>
        </p:nvSpPr>
        <p:spPr>
          <a:xfrm>
            <a:off x="1371599" y="1629101"/>
            <a:ext cx="9601200" cy="523220"/>
          </a:xfrm>
          <a:prstGeom prst="rect">
            <a:avLst/>
          </a:prstGeom>
          <a:noFill/>
        </p:spPr>
        <p:txBody>
          <a:bodyPr wrap="square" rtlCol="0">
            <a:spAutoFit/>
          </a:bodyPr>
          <a:lstStyle/>
          <a:p>
            <a:r>
              <a:rPr lang="en-US" sz="2800" u="sng" dirty="0"/>
              <a:t>SQL</a:t>
            </a:r>
            <a:r>
              <a:rPr lang="en-US" sz="2800" dirty="0"/>
              <a:t>											</a:t>
            </a:r>
            <a:r>
              <a:rPr lang="en-US" sz="2800" u="sng" dirty="0"/>
              <a:t>R</a:t>
            </a:r>
          </a:p>
        </p:txBody>
      </p:sp>
    </p:spTree>
    <p:extLst>
      <p:ext uri="{BB962C8B-B14F-4D97-AF65-F5344CB8AC3E}">
        <p14:creationId xmlns:p14="http://schemas.microsoft.com/office/powerpoint/2010/main" val="16189206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30796-F908-FC5F-B996-115B7181A81C}"/>
              </a:ext>
            </a:extLst>
          </p:cNvPr>
          <p:cNvSpPr>
            <a:spLocks noGrp="1"/>
          </p:cNvSpPr>
          <p:nvPr>
            <p:ph type="title"/>
          </p:nvPr>
        </p:nvSpPr>
        <p:spPr/>
        <p:txBody>
          <a:bodyPr/>
          <a:lstStyle/>
          <a:p>
            <a:r>
              <a:rPr lang="en-US" dirty="0"/>
              <a:t>Accessing SQL from R</a:t>
            </a:r>
          </a:p>
        </p:txBody>
      </p:sp>
      <p:sp>
        <p:nvSpPr>
          <p:cNvPr id="3" name="Content Placeholder 2">
            <a:extLst>
              <a:ext uri="{FF2B5EF4-FFF2-40B4-BE49-F238E27FC236}">
                <a16:creationId xmlns:a16="http://schemas.microsoft.com/office/drawing/2014/main" id="{09A507D8-176B-9235-13E1-B9DC459E3F32}"/>
              </a:ext>
            </a:extLst>
          </p:cNvPr>
          <p:cNvSpPr>
            <a:spLocks noGrp="1"/>
          </p:cNvSpPr>
          <p:nvPr>
            <p:ph idx="1"/>
          </p:nvPr>
        </p:nvSpPr>
        <p:spPr/>
        <p:txBody>
          <a:bodyPr/>
          <a:lstStyle/>
          <a:p>
            <a:r>
              <a:rPr lang="en-US" dirty="0"/>
              <a:t>Can connect to databases from within R</a:t>
            </a:r>
          </a:p>
          <a:p>
            <a:r>
              <a:rPr lang="en-US" dirty="0"/>
              <a:t>Pull subsets of full database tables into R as needed: saves memory</a:t>
            </a:r>
          </a:p>
          <a:p>
            <a:r>
              <a:rPr lang="en-US" dirty="0"/>
              <a:t>Can perform analyses in R using data direct from databases</a:t>
            </a:r>
          </a:p>
          <a:p>
            <a:endParaRPr lang="en-US" dirty="0"/>
          </a:p>
        </p:txBody>
      </p:sp>
    </p:spTree>
    <p:extLst>
      <p:ext uri="{BB962C8B-B14F-4D97-AF65-F5344CB8AC3E}">
        <p14:creationId xmlns:p14="http://schemas.microsoft.com/office/powerpoint/2010/main" val="9534926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C1818-6E6F-263A-9E6A-36DB23061B37}"/>
              </a:ext>
            </a:extLst>
          </p:cNvPr>
          <p:cNvSpPr>
            <a:spLocks noGrp="1"/>
          </p:cNvSpPr>
          <p:nvPr>
            <p:ph type="title"/>
          </p:nvPr>
        </p:nvSpPr>
        <p:spPr/>
        <p:txBody>
          <a:bodyPr/>
          <a:lstStyle/>
          <a:p>
            <a:r>
              <a:rPr lang="en-US" dirty="0"/>
              <a:t>The magic of </a:t>
            </a:r>
            <a:r>
              <a:rPr lang="en-US" dirty="0" err="1"/>
              <a:t>dbplyr</a:t>
            </a:r>
            <a:r>
              <a:rPr lang="en-US" dirty="0"/>
              <a:t>!</a:t>
            </a:r>
          </a:p>
        </p:txBody>
      </p:sp>
      <p:sp>
        <p:nvSpPr>
          <p:cNvPr id="3" name="Content Placeholder 2">
            <a:extLst>
              <a:ext uri="{FF2B5EF4-FFF2-40B4-BE49-F238E27FC236}">
                <a16:creationId xmlns:a16="http://schemas.microsoft.com/office/drawing/2014/main" id="{AF861392-9D24-35C8-C01D-25A6F2DA9EE7}"/>
              </a:ext>
            </a:extLst>
          </p:cNvPr>
          <p:cNvSpPr>
            <a:spLocks noGrp="1"/>
          </p:cNvSpPr>
          <p:nvPr>
            <p:ph idx="1"/>
          </p:nvPr>
        </p:nvSpPr>
        <p:spPr>
          <a:xfrm>
            <a:off x="1371600" y="2171700"/>
            <a:ext cx="6144043" cy="4166038"/>
          </a:xfrm>
        </p:spPr>
        <p:txBody>
          <a:bodyPr/>
          <a:lstStyle/>
          <a:p>
            <a:r>
              <a:rPr lang="en-US" dirty="0"/>
              <a:t>The </a:t>
            </a:r>
            <a:r>
              <a:rPr lang="en-US" dirty="0" err="1"/>
              <a:t>dbplyr</a:t>
            </a:r>
            <a:r>
              <a:rPr lang="en-US" dirty="0"/>
              <a:t> package allows us to access data from databases using </a:t>
            </a:r>
            <a:r>
              <a:rPr lang="en-US" dirty="0" err="1"/>
              <a:t>dplyr</a:t>
            </a:r>
            <a:r>
              <a:rPr lang="en-US" dirty="0"/>
              <a:t> syntax</a:t>
            </a:r>
          </a:p>
          <a:p>
            <a:r>
              <a:rPr lang="en-US" dirty="0"/>
              <a:t>The </a:t>
            </a:r>
            <a:r>
              <a:rPr lang="en-US" dirty="0" err="1"/>
              <a:t>show_query</a:t>
            </a:r>
            <a:r>
              <a:rPr lang="en-US" dirty="0"/>
              <a:t>() function shows how the </a:t>
            </a:r>
            <a:r>
              <a:rPr lang="en-US" dirty="0" err="1"/>
              <a:t>dplyr</a:t>
            </a:r>
            <a:r>
              <a:rPr lang="en-US" dirty="0"/>
              <a:t> code translates into SQL</a:t>
            </a:r>
          </a:p>
        </p:txBody>
      </p:sp>
      <p:pic>
        <p:nvPicPr>
          <p:cNvPr id="7" name="Picture 6" descr="A colorful wrenches on a black hexagon&#10;&#10;Description automatically generated">
            <a:extLst>
              <a:ext uri="{FF2B5EF4-FFF2-40B4-BE49-F238E27FC236}">
                <a16:creationId xmlns:a16="http://schemas.microsoft.com/office/drawing/2014/main" id="{84F0838E-4A24-59D5-A0EF-95E9509AE0F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046" b="95528" l="3866" r="95361">
                        <a14:foregroundMark x1="36082" y1="10436" x2="45361" y2="5275"/>
                        <a14:foregroundMark x1="45361" y1="5275" x2="55541" y2="5046"/>
                        <a14:foregroundMark x1="55541" y1="5046" x2="62758" y2="9518"/>
                        <a14:foregroundMark x1="8634" y1="24083" x2="3737" y2="31881"/>
                        <a14:foregroundMark x1="3737" y1="31881" x2="3479" y2="67431"/>
                        <a14:foregroundMark x1="3479" y1="67431" x2="7861" y2="75344"/>
                        <a14:foregroundMark x1="7861" y1="75344" x2="10954" y2="76950"/>
                        <a14:foregroundMark x1="3866" y1="26376" x2="3866" y2="73509"/>
                        <a14:foregroundMark x1="88660" y1="23050" x2="95876" y2="29128"/>
                        <a14:foregroundMark x1="95876" y1="29128" x2="95361" y2="38761"/>
                        <a14:foregroundMark x1="95361" y1="38761" x2="90464" y2="44266"/>
                        <a14:foregroundMark x1="93041" y1="53555" x2="83634" y2="50803"/>
                        <a14:foregroundMark x1="83634" y1="50803" x2="78479" y2="58257"/>
                        <a14:foregroundMark x1="78479" y1="58257" x2="88015" y2="63991"/>
                        <a14:foregroundMark x1="88015" y1="63991" x2="94459" y2="56422"/>
                        <a14:foregroundMark x1="94459" y1="56422" x2="94330" y2="52638"/>
                        <a14:foregroundMark x1="85825" y1="51491" x2="80412" y2="58830"/>
                        <a14:foregroundMark x1="80412" y1="58830" x2="88660" y2="63761"/>
                        <a14:foregroundMark x1="88660" y1="63761" x2="92912" y2="55619"/>
                        <a14:foregroundMark x1="92912" y1="55619" x2="85438" y2="50573"/>
                        <a14:foregroundMark x1="33634" y1="89450" x2="41881" y2="94495"/>
                        <a14:foregroundMark x1="41881" y1="94495" x2="51672" y2="96648"/>
                        <a14:foregroundMark x1="65254" y1="89817" x2="66624" y2="88532"/>
                        <a14:foregroundMark x1="45490" y1="95298" x2="53222" y2="95528"/>
                        <a14:foregroundMark x1="25644" y1="19151" x2="20103" y2="27064"/>
                        <a14:foregroundMark x1="20103" y1="27064" x2="31314" y2="29817"/>
                        <a14:foregroundMark x1="31314" y1="29817" x2="51546" y2="20298"/>
                        <a14:foregroundMark x1="51546" y1="20298" x2="56830" y2="12959"/>
                        <a14:foregroundMark x1="56830" y1="12959" x2="47423" y2="9518"/>
                        <a14:foregroundMark x1="47423" y1="9518" x2="24871" y2="19037"/>
                        <a14:foregroundMark x1="25515" y1="19954" x2="29639" y2="27752"/>
                        <a14:foregroundMark x1="29639" y1="27752" x2="26289" y2="19610"/>
                        <a14:foregroundMark x1="26289" y1="19610" x2="25902" y2="19725"/>
                        <a14:foregroundMark x1="46778" y1="22018" x2="31057" y2="29702"/>
                        <a14:foregroundMark x1="31057" y1="29702" x2="53737" y2="18463"/>
                        <a14:foregroundMark x1="53737" y1="18463" x2="61340" y2="17546"/>
                        <a14:foregroundMark x1="80026" y1="33486" x2="77191" y2="51606"/>
                        <a14:foregroundMark x1="77191" y1="51606" x2="90077" y2="42661"/>
                        <a14:foregroundMark x1="90077" y1="42661" x2="93041" y2="46904"/>
                        <a14:foregroundMark x1="93299" y1="44610" x2="74227" y2="54358"/>
                        <a14:foregroundMark x1="74227" y1="54358" x2="73840" y2="54702"/>
                        <a14:backgroundMark x1="51031" y1="97821" x2="66366" y2="90596"/>
                      </a14:backgroundRemoval>
                    </a14:imgEffect>
                  </a14:imgLayer>
                </a14:imgProps>
              </a:ext>
            </a:extLst>
          </a:blip>
          <a:stretch>
            <a:fillRect/>
          </a:stretch>
        </p:blipFill>
        <p:spPr>
          <a:xfrm>
            <a:off x="7515643" y="140616"/>
            <a:ext cx="3457157" cy="3884846"/>
          </a:xfrm>
          <a:prstGeom prst="rect">
            <a:avLst/>
          </a:prstGeom>
        </p:spPr>
      </p:pic>
    </p:spTree>
    <p:extLst>
      <p:ext uri="{BB962C8B-B14F-4D97-AF65-F5344CB8AC3E}">
        <p14:creationId xmlns:p14="http://schemas.microsoft.com/office/powerpoint/2010/main" val="1674331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D5F74-B5B1-C3A4-BB2B-A07CF0F68ADC}"/>
              </a:ext>
            </a:extLst>
          </p:cNvPr>
          <p:cNvSpPr>
            <a:spLocks noGrp="1"/>
          </p:cNvSpPr>
          <p:nvPr>
            <p:ph type="title"/>
          </p:nvPr>
        </p:nvSpPr>
        <p:spPr/>
        <p:txBody>
          <a:bodyPr/>
          <a:lstStyle/>
          <a:p>
            <a:r>
              <a:rPr lang="en-US" dirty="0"/>
              <a:t>Things to set up </a:t>
            </a:r>
          </a:p>
        </p:txBody>
      </p:sp>
      <p:sp>
        <p:nvSpPr>
          <p:cNvPr id="3" name="Content Placeholder 2">
            <a:extLst>
              <a:ext uri="{FF2B5EF4-FFF2-40B4-BE49-F238E27FC236}">
                <a16:creationId xmlns:a16="http://schemas.microsoft.com/office/drawing/2014/main" id="{3F6526DF-A6D9-8A72-81A0-97ABDBB1154B}"/>
              </a:ext>
            </a:extLst>
          </p:cNvPr>
          <p:cNvSpPr>
            <a:spLocks noGrp="1"/>
          </p:cNvSpPr>
          <p:nvPr>
            <p:ph idx="1"/>
          </p:nvPr>
        </p:nvSpPr>
        <p:spPr/>
        <p:txBody>
          <a:bodyPr/>
          <a:lstStyle/>
          <a:p>
            <a:r>
              <a:rPr lang="en-US" dirty="0"/>
              <a:t>Install SQLite Browser: </a:t>
            </a:r>
            <a:r>
              <a:rPr lang="en-US" dirty="0">
                <a:hlinkClick r:id="rId2"/>
              </a:rPr>
              <a:t>https://sqlitebrowser.org/dl/</a:t>
            </a:r>
            <a:endParaRPr lang="en-US" dirty="0"/>
          </a:p>
          <a:p>
            <a:pPr lvl="1"/>
            <a:r>
              <a:rPr lang="en-US" dirty="0"/>
              <a:t>Can use this to play with SQL in your own time, if you don’t get it working today</a:t>
            </a:r>
          </a:p>
          <a:p>
            <a:pPr lvl="1"/>
            <a:r>
              <a:rPr lang="en-US" dirty="0"/>
              <a:t>Once installed, open the ‘rladies_march24.db’ file</a:t>
            </a:r>
          </a:p>
          <a:p>
            <a:r>
              <a:rPr lang="en-US" dirty="0"/>
              <a:t>Install </a:t>
            </a:r>
            <a:r>
              <a:rPr lang="en-US" dirty="0" err="1"/>
              <a:t>Tidyverse</a:t>
            </a:r>
            <a:r>
              <a:rPr lang="en-US" dirty="0"/>
              <a:t> R package</a:t>
            </a:r>
            <a:r>
              <a:rPr lang="en-US" i="1" dirty="0"/>
              <a:t>: </a:t>
            </a:r>
            <a:r>
              <a:rPr lang="en-US" dirty="0"/>
              <a:t>should cover most bases today!</a:t>
            </a:r>
          </a:p>
          <a:p>
            <a:r>
              <a:rPr lang="en-US" dirty="0"/>
              <a:t>Download files from </a:t>
            </a:r>
            <a:r>
              <a:rPr lang="en-US" dirty="0" err="1"/>
              <a:t>Github</a:t>
            </a:r>
            <a:r>
              <a:rPr lang="en-US" dirty="0"/>
              <a:t> repo: https://</a:t>
            </a:r>
            <a:r>
              <a:rPr lang="en-US" dirty="0" err="1"/>
              <a:t>github.com</a:t>
            </a:r>
            <a:r>
              <a:rPr lang="en-US" dirty="0"/>
              <a:t>/</a:t>
            </a:r>
            <a:r>
              <a:rPr lang="en-US" dirty="0" err="1"/>
              <a:t>chloearielle</a:t>
            </a:r>
            <a:r>
              <a:rPr lang="en-US" dirty="0"/>
              <a:t>/RLadiesMarch24/</a:t>
            </a:r>
          </a:p>
        </p:txBody>
      </p:sp>
    </p:spTree>
    <p:extLst>
      <p:ext uri="{BB962C8B-B14F-4D97-AF65-F5344CB8AC3E}">
        <p14:creationId xmlns:p14="http://schemas.microsoft.com/office/powerpoint/2010/main" val="20982418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BC2-6807-2273-FF94-51F87877744C}"/>
              </a:ext>
            </a:extLst>
          </p:cNvPr>
          <p:cNvSpPr>
            <a:spLocks noGrp="1"/>
          </p:cNvSpPr>
          <p:nvPr>
            <p:ph type="title"/>
          </p:nvPr>
        </p:nvSpPr>
        <p:spPr>
          <a:xfrm>
            <a:off x="1371600" y="685800"/>
            <a:ext cx="9601200" cy="848710"/>
          </a:xfrm>
        </p:spPr>
        <p:txBody>
          <a:bodyPr/>
          <a:lstStyle/>
          <a:p>
            <a:r>
              <a:rPr lang="en-US" dirty="0"/>
              <a:t>Side by side with R </a:t>
            </a:r>
            <a:r>
              <a:rPr lang="en-US" dirty="0" err="1"/>
              <a:t>dplyr</a:t>
            </a:r>
            <a:r>
              <a:rPr lang="en-US" dirty="0"/>
              <a:t> code</a:t>
            </a:r>
          </a:p>
        </p:txBody>
      </p:sp>
      <p:sp>
        <p:nvSpPr>
          <p:cNvPr id="3" name="Content Placeholder 2">
            <a:extLst>
              <a:ext uri="{FF2B5EF4-FFF2-40B4-BE49-F238E27FC236}">
                <a16:creationId xmlns:a16="http://schemas.microsoft.com/office/drawing/2014/main" id="{FEE9757E-6911-60D6-F709-F91212A2876C}"/>
              </a:ext>
            </a:extLst>
          </p:cNvPr>
          <p:cNvSpPr>
            <a:spLocks noGrp="1"/>
          </p:cNvSpPr>
          <p:nvPr>
            <p:ph idx="1"/>
          </p:nvPr>
        </p:nvSpPr>
        <p:spPr>
          <a:xfrm>
            <a:off x="1371599" y="2171700"/>
            <a:ext cx="5402317" cy="3581400"/>
          </a:xfrm>
        </p:spPr>
        <p:txBody>
          <a:bodyPr>
            <a:normAutofit fontScale="92500" lnSpcReduction="10000"/>
          </a:bodyPr>
          <a:lstStyle/>
          <a:p>
            <a:pPr marL="0" indent="0">
              <a:lnSpc>
                <a:spcPct val="120000"/>
              </a:lnSpc>
              <a:buNone/>
            </a:pPr>
            <a:r>
              <a:rPr lang="en-US" dirty="0">
                <a:solidFill>
                  <a:schemeClr val="tx1"/>
                </a:solidFill>
                <a:latin typeface="Consolas" panose="020B0609020204030204" pitchFamily="49" charset="0"/>
                <a:cs typeface="Consolas" panose="020B0609020204030204" pitchFamily="49" charset="0"/>
              </a:rPr>
              <a:t>SELECT </a:t>
            </a:r>
            <a:r>
              <a:rPr lang="en-US" dirty="0" err="1">
                <a:solidFill>
                  <a:schemeClr val="tx1"/>
                </a:solidFill>
                <a:latin typeface="Consolas" panose="020B0609020204030204" pitchFamily="49" charset="0"/>
                <a:cs typeface="Consolas" panose="020B0609020204030204" pitchFamily="49" charset="0"/>
              </a:rPr>
              <a:t>song_name</a:t>
            </a:r>
            <a:r>
              <a:rPr lang="en-US" dirty="0">
                <a:solidFill>
                  <a:schemeClr val="tx1"/>
                </a:solidFill>
                <a:latin typeface="Consolas" panose="020B0609020204030204" pitchFamily="49" charset="0"/>
                <a:cs typeface="Consolas" panose="020B0609020204030204" pitchFamily="49" charset="0"/>
              </a:rPr>
              <a:t>, count(*)</a:t>
            </a:r>
          </a:p>
          <a:p>
            <a:pPr marL="0" indent="0">
              <a:lnSpc>
                <a:spcPct val="120000"/>
              </a:lnSpc>
              <a:buNone/>
            </a:pPr>
            <a:r>
              <a:rPr lang="en-US" dirty="0">
                <a:solidFill>
                  <a:schemeClr val="tx1"/>
                </a:solidFill>
                <a:latin typeface="Consolas" panose="020B0609020204030204" pitchFamily="49" charset="0"/>
                <a:cs typeface="Consolas" panose="020B0609020204030204" pitchFamily="49" charset="0"/>
              </a:rPr>
              <a:t>FROM listens l</a:t>
            </a:r>
          </a:p>
          <a:p>
            <a:pPr marL="0" indent="0">
              <a:lnSpc>
                <a:spcPct val="120000"/>
              </a:lnSpc>
              <a:buNone/>
            </a:pPr>
            <a:r>
              <a:rPr lang="en-US" dirty="0">
                <a:solidFill>
                  <a:schemeClr val="tx1"/>
                </a:solidFill>
                <a:latin typeface="Consolas" panose="020B0609020204030204" pitchFamily="49" charset="0"/>
                <a:cs typeface="Consolas" panose="020B0609020204030204" pitchFamily="49" charset="0"/>
              </a:rPr>
              <a:t>INNER JOIN songs s ON </a:t>
            </a:r>
            <a:r>
              <a:rPr lang="en-US" dirty="0" err="1">
                <a:solidFill>
                  <a:schemeClr val="tx1"/>
                </a:solidFill>
                <a:latin typeface="Consolas" panose="020B0609020204030204" pitchFamily="49" charset="0"/>
                <a:cs typeface="Consolas" panose="020B0609020204030204" pitchFamily="49" charset="0"/>
              </a:rPr>
              <a:t>l.spotify_track_uri</a:t>
            </a:r>
            <a:r>
              <a:rPr lang="en-US" dirty="0">
                <a:solidFill>
                  <a:schemeClr val="tx1"/>
                </a:solidFill>
                <a:latin typeface="Consolas" panose="020B0609020204030204" pitchFamily="49" charset="0"/>
                <a:cs typeface="Consolas" panose="020B0609020204030204" pitchFamily="49" charset="0"/>
              </a:rPr>
              <a:t> = </a:t>
            </a:r>
            <a:r>
              <a:rPr lang="en-US" dirty="0" err="1">
                <a:solidFill>
                  <a:schemeClr val="tx1"/>
                </a:solidFill>
                <a:latin typeface="Consolas" panose="020B0609020204030204" pitchFamily="49" charset="0"/>
                <a:cs typeface="Consolas" panose="020B0609020204030204" pitchFamily="49" charset="0"/>
              </a:rPr>
              <a:t>s.spotify_track_uri</a:t>
            </a:r>
            <a:endParaRPr lang="en-US" dirty="0">
              <a:solidFill>
                <a:schemeClr val="tx1"/>
              </a:solidFill>
              <a:latin typeface="Consolas" panose="020B0609020204030204" pitchFamily="49" charset="0"/>
              <a:cs typeface="Consolas" panose="020B0609020204030204" pitchFamily="49" charset="0"/>
            </a:endParaRPr>
          </a:p>
          <a:p>
            <a:pPr marL="0" indent="0">
              <a:lnSpc>
                <a:spcPct val="120000"/>
              </a:lnSpc>
              <a:buNone/>
            </a:pPr>
            <a:r>
              <a:rPr lang="en-US" dirty="0">
                <a:solidFill>
                  <a:schemeClr val="tx1"/>
                </a:solidFill>
                <a:latin typeface="Consolas" panose="020B0609020204030204" pitchFamily="49" charset="0"/>
                <a:cs typeface="Consolas" panose="020B0609020204030204" pitchFamily="49" charset="0"/>
              </a:rPr>
              <a:t>WHERE </a:t>
            </a:r>
            <a:r>
              <a:rPr lang="en-US" dirty="0" err="1">
                <a:solidFill>
                  <a:schemeClr val="tx1"/>
                </a:solidFill>
                <a:latin typeface="Consolas" panose="020B0609020204030204" pitchFamily="49" charset="0"/>
                <a:cs typeface="Consolas" panose="020B0609020204030204" pitchFamily="49" charset="0"/>
              </a:rPr>
              <a:t>artist_name</a:t>
            </a:r>
            <a:r>
              <a:rPr lang="en-US" dirty="0">
                <a:solidFill>
                  <a:schemeClr val="tx1"/>
                </a:solidFill>
                <a:latin typeface="Consolas" panose="020B0609020204030204" pitchFamily="49" charset="0"/>
                <a:cs typeface="Consolas" panose="020B0609020204030204" pitchFamily="49" charset="0"/>
              </a:rPr>
              <a:t> = 'David Bowie'</a:t>
            </a:r>
          </a:p>
          <a:p>
            <a:pPr marL="0" indent="0">
              <a:lnSpc>
                <a:spcPct val="120000"/>
              </a:lnSpc>
              <a:buNone/>
            </a:pPr>
            <a:r>
              <a:rPr lang="en-US" dirty="0">
                <a:solidFill>
                  <a:schemeClr val="tx1"/>
                </a:solidFill>
                <a:latin typeface="Consolas" panose="020B0609020204030204" pitchFamily="49" charset="0"/>
                <a:cs typeface="Consolas" panose="020B0609020204030204" pitchFamily="49" charset="0"/>
              </a:rPr>
              <a:t>GROUP BY </a:t>
            </a:r>
            <a:r>
              <a:rPr lang="en-US" dirty="0" err="1">
                <a:solidFill>
                  <a:schemeClr val="tx1"/>
                </a:solidFill>
                <a:latin typeface="Consolas" panose="020B0609020204030204" pitchFamily="49" charset="0"/>
                <a:cs typeface="Consolas" panose="020B0609020204030204" pitchFamily="49" charset="0"/>
              </a:rPr>
              <a:t>song_name</a:t>
            </a:r>
            <a:endParaRPr lang="en-US" dirty="0">
              <a:solidFill>
                <a:schemeClr val="tx1"/>
              </a:solidFill>
              <a:latin typeface="Consolas" panose="020B0609020204030204" pitchFamily="49" charset="0"/>
              <a:cs typeface="Consolas" panose="020B0609020204030204" pitchFamily="49" charset="0"/>
            </a:endParaRPr>
          </a:p>
          <a:p>
            <a:pPr marL="0" indent="0">
              <a:lnSpc>
                <a:spcPct val="120000"/>
              </a:lnSpc>
              <a:buNone/>
            </a:pPr>
            <a:r>
              <a:rPr lang="en-US" dirty="0">
                <a:solidFill>
                  <a:schemeClr val="tx1"/>
                </a:solidFill>
                <a:latin typeface="Consolas" panose="020B0609020204030204" pitchFamily="49" charset="0"/>
                <a:cs typeface="Consolas" panose="020B0609020204030204" pitchFamily="49" charset="0"/>
              </a:rPr>
              <a:t>ORDER BY count(*) desc;</a:t>
            </a:r>
          </a:p>
        </p:txBody>
      </p:sp>
      <p:sp>
        <p:nvSpPr>
          <p:cNvPr id="4" name="Content Placeholder 2">
            <a:extLst>
              <a:ext uri="{FF2B5EF4-FFF2-40B4-BE49-F238E27FC236}">
                <a16:creationId xmlns:a16="http://schemas.microsoft.com/office/drawing/2014/main" id="{D49363A2-6E5B-62CF-6F92-C6B005276502}"/>
              </a:ext>
            </a:extLst>
          </p:cNvPr>
          <p:cNvSpPr txBox="1">
            <a:spLocks/>
          </p:cNvSpPr>
          <p:nvPr/>
        </p:nvSpPr>
        <p:spPr>
          <a:xfrm>
            <a:off x="6773916" y="2171700"/>
            <a:ext cx="5402317" cy="35814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nSpc>
                <a:spcPct val="100000"/>
              </a:lnSpc>
              <a:buFont typeface="Franklin Gothic Book" panose="020B0503020102020204" pitchFamily="34" charset="0"/>
              <a:buNone/>
            </a:pPr>
            <a:r>
              <a:rPr lang="en-US" dirty="0">
                <a:solidFill>
                  <a:schemeClr val="tx1"/>
                </a:solidFill>
                <a:latin typeface="Consolas" panose="020B0609020204030204" pitchFamily="49" charset="0"/>
                <a:cs typeface="Consolas" panose="020B0609020204030204" pitchFamily="49" charset="0"/>
              </a:rPr>
              <a:t>songs %&gt;% </a:t>
            </a:r>
          </a:p>
          <a:p>
            <a:pPr marL="0" indent="0">
              <a:lnSpc>
                <a:spcPct val="100000"/>
              </a:lnSpc>
              <a:buFont typeface="Franklin Gothic Book" panose="020B0503020102020204" pitchFamily="34" charset="0"/>
              <a:buNone/>
            </a:pPr>
            <a:r>
              <a:rPr lang="en-US" dirty="0">
                <a:solidFill>
                  <a:schemeClr val="tx1"/>
                </a:solidFill>
                <a:latin typeface="Consolas" panose="020B0609020204030204" pitchFamily="49" charset="0"/>
                <a:cs typeface="Consolas" panose="020B0609020204030204" pitchFamily="49" charset="0"/>
              </a:rPr>
              <a:t>  </a:t>
            </a:r>
            <a:r>
              <a:rPr lang="en-US" dirty="0" err="1">
                <a:solidFill>
                  <a:schemeClr val="tx1"/>
                </a:solidFill>
                <a:latin typeface="Consolas" panose="020B0609020204030204" pitchFamily="49" charset="0"/>
                <a:cs typeface="Consolas" panose="020B0609020204030204" pitchFamily="49" charset="0"/>
              </a:rPr>
              <a:t>inner_join</a:t>
            </a:r>
            <a:r>
              <a:rPr lang="en-US" dirty="0">
                <a:solidFill>
                  <a:schemeClr val="tx1"/>
                </a:solidFill>
                <a:latin typeface="Consolas" panose="020B0609020204030204" pitchFamily="49" charset="0"/>
                <a:cs typeface="Consolas" panose="020B0609020204030204" pitchFamily="49" charset="0"/>
              </a:rPr>
              <a:t>(listens) %&gt;% </a:t>
            </a:r>
          </a:p>
          <a:p>
            <a:pPr marL="0" indent="0">
              <a:lnSpc>
                <a:spcPct val="100000"/>
              </a:lnSpc>
              <a:buFont typeface="Franklin Gothic Book" panose="020B0503020102020204" pitchFamily="34" charset="0"/>
              <a:buNone/>
            </a:pPr>
            <a:r>
              <a:rPr lang="en-US" dirty="0">
                <a:solidFill>
                  <a:schemeClr val="tx1"/>
                </a:solidFill>
                <a:latin typeface="Consolas" panose="020B0609020204030204" pitchFamily="49" charset="0"/>
                <a:cs typeface="Consolas" panose="020B0609020204030204" pitchFamily="49" charset="0"/>
              </a:rPr>
              <a:t>  filter(</a:t>
            </a:r>
            <a:r>
              <a:rPr lang="en-US" dirty="0" err="1">
                <a:solidFill>
                  <a:schemeClr val="tx1"/>
                </a:solidFill>
                <a:latin typeface="Consolas" panose="020B0609020204030204" pitchFamily="49" charset="0"/>
                <a:cs typeface="Consolas" panose="020B0609020204030204" pitchFamily="49" charset="0"/>
              </a:rPr>
              <a:t>artist_name</a:t>
            </a:r>
            <a:r>
              <a:rPr lang="en-US" dirty="0">
                <a:solidFill>
                  <a:schemeClr val="tx1"/>
                </a:solidFill>
                <a:latin typeface="Consolas" panose="020B0609020204030204" pitchFamily="49" charset="0"/>
                <a:cs typeface="Consolas" panose="020B0609020204030204" pitchFamily="49" charset="0"/>
              </a:rPr>
              <a:t> == "David Bowie") %&gt;% </a:t>
            </a:r>
          </a:p>
          <a:p>
            <a:pPr marL="0" indent="0">
              <a:lnSpc>
                <a:spcPct val="100000"/>
              </a:lnSpc>
              <a:buFont typeface="Franklin Gothic Book" panose="020B0503020102020204" pitchFamily="34" charset="0"/>
              <a:buNone/>
            </a:pPr>
            <a:r>
              <a:rPr lang="en-US" dirty="0">
                <a:solidFill>
                  <a:schemeClr val="tx1"/>
                </a:solidFill>
                <a:latin typeface="Consolas" panose="020B0609020204030204" pitchFamily="49" charset="0"/>
                <a:cs typeface="Consolas" panose="020B0609020204030204" pitchFamily="49" charset="0"/>
              </a:rPr>
              <a:t>  count(</a:t>
            </a:r>
            <a:r>
              <a:rPr lang="en-US" dirty="0" err="1">
                <a:solidFill>
                  <a:schemeClr val="tx1"/>
                </a:solidFill>
                <a:latin typeface="Consolas" panose="020B0609020204030204" pitchFamily="49" charset="0"/>
                <a:cs typeface="Consolas" panose="020B0609020204030204" pitchFamily="49" charset="0"/>
              </a:rPr>
              <a:t>song_name</a:t>
            </a:r>
            <a:r>
              <a:rPr lang="en-US" dirty="0">
                <a:solidFill>
                  <a:schemeClr val="tx1"/>
                </a:solidFill>
                <a:latin typeface="Consolas" panose="020B0609020204030204" pitchFamily="49" charset="0"/>
                <a:cs typeface="Consolas" panose="020B0609020204030204" pitchFamily="49" charset="0"/>
              </a:rPr>
              <a:t>, sort = TRUE)</a:t>
            </a:r>
          </a:p>
        </p:txBody>
      </p:sp>
      <p:sp>
        <p:nvSpPr>
          <p:cNvPr id="6" name="TextBox 5">
            <a:extLst>
              <a:ext uri="{FF2B5EF4-FFF2-40B4-BE49-F238E27FC236}">
                <a16:creationId xmlns:a16="http://schemas.microsoft.com/office/drawing/2014/main" id="{3EC9FC7E-23FA-413A-B686-EFB872D74449}"/>
              </a:ext>
            </a:extLst>
          </p:cNvPr>
          <p:cNvSpPr txBox="1"/>
          <p:nvPr/>
        </p:nvSpPr>
        <p:spPr>
          <a:xfrm>
            <a:off x="1371599" y="1629101"/>
            <a:ext cx="9601200" cy="523220"/>
          </a:xfrm>
          <a:prstGeom prst="rect">
            <a:avLst/>
          </a:prstGeom>
          <a:noFill/>
        </p:spPr>
        <p:txBody>
          <a:bodyPr wrap="square" rtlCol="0">
            <a:spAutoFit/>
          </a:bodyPr>
          <a:lstStyle/>
          <a:p>
            <a:r>
              <a:rPr lang="en-US" sz="2800" u="sng" dirty="0"/>
              <a:t>SQL</a:t>
            </a:r>
            <a:r>
              <a:rPr lang="en-US" sz="2800" dirty="0"/>
              <a:t>											</a:t>
            </a:r>
            <a:r>
              <a:rPr lang="en-US" sz="2800" u="sng" dirty="0"/>
              <a:t>R</a:t>
            </a:r>
          </a:p>
        </p:txBody>
      </p:sp>
    </p:spTree>
    <p:extLst>
      <p:ext uri="{BB962C8B-B14F-4D97-AF65-F5344CB8AC3E}">
        <p14:creationId xmlns:p14="http://schemas.microsoft.com/office/powerpoint/2010/main" val="41231112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20780-C401-90F2-A3AB-9B533D824CDA}"/>
              </a:ext>
            </a:extLst>
          </p:cNvPr>
          <p:cNvSpPr>
            <a:spLocks noGrp="1"/>
          </p:cNvSpPr>
          <p:nvPr>
            <p:ph type="title"/>
          </p:nvPr>
        </p:nvSpPr>
        <p:spPr/>
        <p:txBody>
          <a:bodyPr/>
          <a:lstStyle/>
          <a:p>
            <a:r>
              <a:rPr lang="en-US" dirty="0"/>
              <a:t>Writing SQL direct in R</a:t>
            </a:r>
          </a:p>
        </p:txBody>
      </p:sp>
      <p:sp>
        <p:nvSpPr>
          <p:cNvPr id="3" name="Content Placeholder 2">
            <a:extLst>
              <a:ext uri="{FF2B5EF4-FFF2-40B4-BE49-F238E27FC236}">
                <a16:creationId xmlns:a16="http://schemas.microsoft.com/office/drawing/2014/main" id="{F7D28EF4-6BC4-6A2C-02A0-04834FECE00E}"/>
              </a:ext>
            </a:extLst>
          </p:cNvPr>
          <p:cNvSpPr>
            <a:spLocks noGrp="1"/>
          </p:cNvSpPr>
          <p:nvPr>
            <p:ph idx="1"/>
          </p:nvPr>
        </p:nvSpPr>
        <p:spPr>
          <a:xfrm>
            <a:off x="1371600" y="2171700"/>
            <a:ext cx="5323489" cy="2601310"/>
          </a:xfrm>
        </p:spPr>
        <p:txBody>
          <a:bodyPr>
            <a:normAutofit/>
          </a:bodyPr>
          <a:lstStyle/>
          <a:p>
            <a:pPr marL="0" indent="0">
              <a:buNone/>
            </a:pPr>
            <a:r>
              <a:rPr lang="en-US" dirty="0" err="1">
                <a:latin typeface="Consolas" panose="020B0609020204030204" pitchFamily="49" charset="0"/>
                <a:cs typeface="Consolas" panose="020B0609020204030204" pitchFamily="49" charset="0"/>
              </a:rPr>
              <a:t>dbGetQuery</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db_conn</a:t>
            </a:r>
            <a:r>
              <a:rPr lang="en-US" dirty="0">
                <a:latin typeface="Consolas" panose="020B0609020204030204" pitchFamily="49" charset="0"/>
                <a:cs typeface="Consolas" panose="020B0609020204030204" pitchFamily="49" charset="0"/>
              </a:rPr>
              <a:t>, </a:t>
            </a:r>
          </a:p>
          <a:p>
            <a:pPr marL="0" indent="0">
              <a:buNone/>
            </a:pPr>
            <a:r>
              <a:rPr lang="en-US" dirty="0">
                <a:latin typeface="Consolas" panose="020B0609020204030204" pitchFamily="49" charset="0"/>
                <a:cs typeface="Consolas" panose="020B0609020204030204" pitchFamily="49" charset="0"/>
              </a:rPr>
              <a:t>"SELECT min(timestamp), max(timestamp)</a:t>
            </a:r>
          </a:p>
          <a:p>
            <a:pPr marL="0" indent="0">
              <a:buNone/>
            </a:pPr>
            <a:r>
              <a:rPr lang="en-US" dirty="0">
                <a:latin typeface="Consolas" panose="020B0609020204030204" pitchFamily="49" charset="0"/>
                <a:cs typeface="Consolas" panose="020B0609020204030204" pitchFamily="49" charset="0"/>
              </a:rPr>
              <a:t> FROM listens l</a:t>
            </a:r>
          </a:p>
          <a:p>
            <a:pPr marL="0" indent="0">
              <a:buNone/>
            </a:pPr>
            <a:r>
              <a:rPr lang="en-US" dirty="0">
                <a:latin typeface="Consolas" panose="020B0609020204030204" pitchFamily="49" charset="0"/>
                <a:cs typeface="Consolas" panose="020B0609020204030204" pitchFamily="49" charset="0"/>
              </a:rPr>
              <a:t> WHERE </a:t>
            </a:r>
            <a:r>
              <a:rPr lang="en-US" dirty="0" err="1">
                <a:latin typeface="Consolas" panose="020B0609020204030204" pitchFamily="49" charset="0"/>
                <a:cs typeface="Consolas" panose="020B0609020204030204" pitchFamily="49" charset="0"/>
              </a:rPr>
              <a:t>conn_country</a:t>
            </a:r>
            <a:r>
              <a:rPr lang="en-US" dirty="0">
                <a:latin typeface="Consolas" panose="020B0609020204030204" pitchFamily="49" charset="0"/>
                <a:cs typeface="Consolas" panose="020B0609020204030204" pitchFamily="49" charset="0"/>
              </a:rPr>
              <a:t> = 'AU’;”</a:t>
            </a:r>
          </a:p>
          <a:p>
            <a:pPr marL="0" indent="0">
              <a:buNone/>
            </a:pPr>
            <a:r>
              <a:rPr lang="en-US"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5585469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20780-C401-90F2-A3AB-9B533D824CDA}"/>
              </a:ext>
            </a:extLst>
          </p:cNvPr>
          <p:cNvSpPr>
            <a:spLocks noGrp="1"/>
          </p:cNvSpPr>
          <p:nvPr>
            <p:ph type="title"/>
          </p:nvPr>
        </p:nvSpPr>
        <p:spPr/>
        <p:txBody>
          <a:bodyPr/>
          <a:lstStyle/>
          <a:p>
            <a:r>
              <a:rPr lang="en-US" dirty="0"/>
              <a:t>Writing SQL direct in R</a:t>
            </a:r>
          </a:p>
        </p:txBody>
      </p:sp>
      <p:sp>
        <p:nvSpPr>
          <p:cNvPr id="3" name="Content Placeholder 2">
            <a:extLst>
              <a:ext uri="{FF2B5EF4-FFF2-40B4-BE49-F238E27FC236}">
                <a16:creationId xmlns:a16="http://schemas.microsoft.com/office/drawing/2014/main" id="{F7D28EF4-6BC4-6A2C-02A0-04834FECE00E}"/>
              </a:ext>
            </a:extLst>
          </p:cNvPr>
          <p:cNvSpPr>
            <a:spLocks noGrp="1"/>
          </p:cNvSpPr>
          <p:nvPr>
            <p:ph idx="1"/>
          </p:nvPr>
        </p:nvSpPr>
        <p:spPr>
          <a:xfrm>
            <a:off x="1371600" y="2171700"/>
            <a:ext cx="5323489" cy="2601310"/>
          </a:xfrm>
        </p:spPr>
        <p:txBody>
          <a:bodyPr>
            <a:normAutofit/>
          </a:bodyPr>
          <a:lstStyle/>
          <a:p>
            <a:pPr marL="0" indent="0">
              <a:buNone/>
            </a:pPr>
            <a:r>
              <a:rPr lang="en-US" dirty="0" err="1">
                <a:latin typeface="Consolas" panose="020B0609020204030204" pitchFamily="49" charset="0"/>
                <a:cs typeface="Consolas" panose="020B0609020204030204" pitchFamily="49" charset="0"/>
              </a:rPr>
              <a:t>dbGetQuery</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db_conn</a:t>
            </a:r>
            <a:r>
              <a:rPr lang="en-US" dirty="0">
                <a:latin typeface="Consolas" panose="020B0609020204030204" pitchFamily="49" charset="0"/>
                <a:cs typeface="Consolas" panose="020B0609020204030204" pitchFamily="49" charset="0"/>
              </a:rPr>
              <a:t>, </a:t>
            </a:r>
          </a:p>
          <a:p>
            <a:pPr marL="0" indent="0">
              <a:buNone/>
            </a:pPr>
            <a:r>
              <a:rPr lang="en-US" dirty="0">
                <a:latin typeface="Consolas" panose="020B0609020204030204" pitchFamily="49" charset="0"/>
                <a:cs typeface="Consolas" panose="020B0609020204030204" pitchFamily="49" charset="0"/>
              </a:rPr>
              <a:t>"SELECT min(timestamp), max(timestamp)</a:t>
            </a:r>
          </a:p>
          <a:p>
            <a:pPr marL="0" indent="0">
              <a:buNone/>
            </a:pPr>
            <a:r>
              <a:rPr lang="en-US" dirty="0">
                <a:latin typeface="Consolas" panose="020B0609020204030204" pitchFamily="49" charset="0"/>
                <a:cs typeface="Consolas" panose="020B0609020204030204" pitchFamily="49" charset="0"/>
              </a:rPr>
              <a:t> FROM listens l</a:t>
            </a:r>
          </a:p>
          <a:p>
            <a:pPr marL="0" indent="0">
              <a:buNone/>
            </a:pPr>
            <a:r>
              <a:rPr lang="en-US" dirty="0">
                <a:latin typeface="Consolas" panose="020B0609020204030204" pitchFamily="49" charset="0"/>
                <a:cs typeface="Consolas" panose="020B0609020204030204" pitchFamily="49" charset="0"/>
              </a:rPr>
              <a:t> WHERE </a:t>
            </a:r>
            <a:r>
              <a:rPr lang="en-US" dirty="0" err="1">
                <a:latin typeface="Consolas" panose="020B0609020204030204" pitchFamily="49" charset="0"/>
                <a:cs typeface="Consolas" panose="020B0609020204030204" pitchFamily="49" charset="0"/>
              </a:rPr>
              <a:t>conn_country</a:t>
            </a:r>
            <a:r>
              <a:rPr lang="en-US" dirty="0">
                <a:latin typeface="Consolas" panose="020B0609020204030204" pitchFamily="49" charset="0"/>
                <a:cs typeface="Consolas" panose="020B0609020204030204" pitchFamily="49" charset="0"/>
              </a:rPr>
              <a:t> = 'AU’;”</a:t>
            </a:r>
          </a:p>
          <a:p>
            <a:pPr marL="0" indent="0">
              <a:buNone/>
            </a:pPr>
            <a:r>
              <a:rPr lang="en-US" dirty="0">
                <a:latin typeface="Consolas" panose="020B0609020204030204" pitchFamily="49" charset="0"/>
                <a:cs typeface="Consolas" panose="020B0609020204030204" pitchFamily="49" charset="0"/>
              </a:rPr>
              <a:t>)</a:t>
            </a:r>
          </a:p>
        </p:txBody>
      </p:sp>
      <p:graphicFrame>
        <p:nvGraphicFramePr>
          <p:cNvPr id="4" name="Table 3">
            <a:extLst>
              <a:ext uri="{FF2B5EF4-FFF2-40B4-BE49-F238E27FC236}">
                <a16:creationId xmlns:a16="http://schemas.microsoft.com/office/drawing/2014/main" id="{D7FE610A-3B89-AA1C-F580-EFF7F21AF24E}"/>
              </a:ext>
            </a:extLst>
          </p:cNvPr>
          <p:cNvGraphicFramePr>
            <a:graphicFrameLocks noGrp="1"/>
          </p:cNvGraphicFramePr>
          <p:nvPr>
            <p:extLst>
              <p:ext uri="{D42A27DB-BD31-4B8C-83A1-F6EECF244321}">
                <p14:modId xmlns:p14="http://schemas.microsoft.com/office/powerpoint/2010/main" val="757738453"/>
              </p:ext>
            </p:extLst>
          </p:nvPr>
        </p:nvGraphicFramePr>
        <p:xfrm>
          <a:off x="1445172" y="4999717"/>
          <a:ext cx="4137322" cy="823662"/>
        </p:xfrm>
        <a:graphic>
          <a:graphicData uri="http://schemas.openxmlformats.org/drawingml/2006/table">
            <a:tbl>
              <a:tblPr>
                <a:tableStyleId>{2D5ABB26-0587-4C30-8999-92F81FD0307C}</a:tableStyleId>
              </a:tblPr>
              <a:tblGrid>
                <a:gridCol w="2105025">
                  <a:extLst>
                    <a:ext uri="{9D8B030D-6E8A-4147-A177-3AD203B41FA5}">
                      <a16:colId xmlns:a16="http://schemas.microsoft.com/office/drawing/2014/main" val="2691700248"/>
                    </a:ext>
                  </a:extLst>
                </a:gridCol>
                <a:gridCol w="2032297">
                  <a:extLst>
                    <a:ext uri="{9D8B030D-6E8A-4147-A177-3AD203B41FA5}">
                      <a16:colId xmlns:a16="http://schemas.microsoft.com/office/drawing/2014/main" val="2734064007"/>
                    </a:ext>
                  </a:extLst>
                </a:gridCol>
              </a:tblGrid>
              <a:tr h="511669">
                <a:tc>
                  <a:txBody>
                    <a:bodyPr/>
                    <a:lstStyle/>
                    <a:p>
                      <a:r>
                        <a:rPr lang="en-GB" sz="1400" dirty="0">
                          <a:latin typeface="Consolas" panose="020B0609020204030204" pitchFamily="49" charset="0"/>
                          <a:cs typeface="Consolas" panose="020B0609020204030204" pitchFamily="49" charset="0"/>
                        </a:rPr>
                        <a:t>min(timestamp)</a:t>
                      </a:r>
                    </a:p>
                  </a:txBody>
                  <a:tcPr marL="19050" marR="19050" marT="19050" marB="19050" anchor="ctr"/>
                </a:tc>
                <a:tc>
                  <a:txBody>
                    <a:bodyPr/>
                    <a:lstStyle/>
                    <a:p>
                      <a:r>
                        <a:rPr lang="en-GB" sz="1400" dirty="0">
                          <a:latin typeface="Consolas" panose="020B0609020204030204" pitchFamily="49" charset="0"/>
                          <a:cs typeface="Consolas" panose="020B0609020204030204" pitchFamily="49" charset="0"/>
                        </a:rPr>
                        <a:t>max(timestamp)</a:t>
                      </a:r>
                    </a:p>
                  </a:txBody>
                  <a:tcPr marL="19050" marR="19050" marT="19050" marB="19050" anchor="ctr"/>
                </a:tc>
                <a:extLst>
                  <a:ext uri="{0D108BD9-81ED-4DB2-BD59-A6C34878D82A}">
                    <a16:rowId xmlns:a16="http://schemas.microsoft.com/office/drawing/2014/main" val="813993479"/>
                  </a:ext>
                </a:extLst>
              </a:tr>
              <a:tr h="311993">
                <a:tc>
                  <a:txBody>
                    <a:bodyPr/>
                    <a:lstStyle/>
                    <a:p>
                      <a:pPr algn="l"/>
                      <a:r>
                        <a:rPr lang="en-GB" sz="1400" b="0" i="0" dirty="0">
                          <a:solidFill>
                            <a:schemeClr val="tx1"/>
                          </a:solidFill>
                          <a:effectLst/>
                          <a:latin typeface="Consolas" panose="020B0609020204030204" pitchFamily="49" charset="0"/>
                          <a:cs typeface="Consolas" panose="020B0609020204030204" pitchFamily="49" charset="0"/>
                        </a:rPr>
                        <a:t>2019-09-21T01:15:07Z</a:t>
                      </a:r>
                    </a:p>
                  </a:txBody>
                  <a:tcPr marL="19050" marR="19050" marT="19050" marB="19050" anchor="ctr"/>
                </a:tc>
                <a:tc>
                  <a:txBody>
                    <a:bodyPr/>
                    <a:lstStyle/>
                    <a:p>
                      <a:pPr algn="l"/>
                      <a:r>
                        <a:rPr lang="en-GB" sz="1400" b="0" i="0" dirty="0">
                          <a:solidFill>
                            <a:schemeClr val="tx1"/>
                          </a:solidFill>
                          <a:effectLst/>
                          <a:latin typeface="Consolas" panose="020B0609020204030204" pitchFamily="49" charset="0"/>
                          <a:cs typeface="Consolas" panose="020B0609020204030204" pitchFamily="49" charset="0"/>
                        </a:rPr>
                        <a:t>2019-11-04T08:20:58Z</a:t>
                      </a:r>
                    </a:p>
                  </a:txBody>
                  <a:tcPr marL="19050" marR="19050" marT="19050" marB="19050" anchor="ctr"/>
                </a:tc>
                <a:extLst>
                  <a:ext uri="{0D108BD9-81ED-4DB2-BD59-A6C34878D82A}">
                    <a16:rowId xmlns:a16="http://schemas.microsoft.com/office/drawing/2014/main" val="3482516312"/>
                  </a:ext>
                </a:extLst>
              </a:tr>
            </a:tbl>
          </a:graphicData>
        </a:graphic>
      </p:graphicFrame>
      <p:pic>
        <p:nvPicPr>
          <p:cNvPr id="6" name="Picture 5" descr="A person kneeling next to a kangaroo&#10;&#10;Description automatically generated">
            <a:extLst>
              <a:ext uri="{FF2B5EF4-FFF2-40B4-BE49-F238E27FC236}">
                <a16:creationId xmlns:a16="http://schemas.microsoft.com/office/drawing/2014/main" id="{58D0FEFA-8F41-A902-9870-4F4FE9CD669F}"/>
              </a:ext>
            </a:extLst>
          </p:cNvPr>
          <p:cNvPicPr>
            <a:picLocks noChangeAspect="1"/>
          </p:cNvPicPr>
          <p:nvPr/>
        </p:nvPicPr>
        <p:blipFill rotWithShape="1">
          <a:blip r:embed="rId2"/>
          <a:srcRect l="15686" r="25150" b="17272"/>
          <a:stretch/>
        </p:blipFill>
        <p:spPr>
          <a:xfrm>
            <a:off x="6374296" y="2171700"/>
            <a:ext cx="4598504" cy="3125673"/>
          </a:xfrm>
          <a:prstGeom prst="rect">
            <a:avLst/>
          </a:prstGeom>
        </p:spPr>
      </p:pic>
      <p:sp>
        <p:nvSpPr>
          <p:cNvPr id="7" name="TextBox 6">
            <a:extLst>
              <a:ext uri="{FF2B5EF4-FFF2-40B4-BE49-F238E27FC236}">
                <a16:creationId xmlns:a16="http://schemas.microsoft.com/office/drawing/2014/main" id="{3B401DB2-F78F-B3CA-751B-3525B087CC5D}"/>
              </a:ext>
            </a:extLst>
          </p:cNvPr>
          <p:cNvSpPr txBox="1"/>
          <p:nvPr/>
        </p:nvSpPr>
        <p:spPr>
          <a:xfrm>
            <a:off x="1371600" y="4630385"/>
            <a:ext cx="1534510" cy="369332"/>
          </a:xfrm>
          <a:prstGeom prst="rect">
            <a:avLst/>
          </a:prstGeom>
          <a:noFill/>
        </p:spPr>
        <p:txBody>
          <a:bodyPr wrap="square">
            <a:spAutoFit/>
          </a:bodyPr>
          <a:lstStyle/>
          <a:p>
            <a:pPr marL="0" indent="0">
              <a:buNone/>
            </a:pPr>
            <a:r>
              <a:rPr lang="en-US" dirty="0">
                <a:latin typeface="Consolas" panose="020B0609020204030204" pitchFamily="49" charset="0"/>
                <a:cs typeface="Consolas" panose="020B0609020204030204" pitchFamily="49" charset="0"/>
              </a:rPr>
              <a:t>RESULT:</a:t>
            </a:r>
          </a:p>
        </p:txBody>
      </p:sp>
    </p:spTree>
    <p:extLst>
      <p:ext uri="{BB962C8B-B14F-4D97-AF65-F5344CB8AC3E}">
        <p14:creationId xmlns:p14="http://schemas.microsoft.com/office/powerpoint/2010/main" val="35267215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5B07E-AFDD-6118-2569-D4A1EE3BFAE7}"/>
              </a:ext>
            </a:extLst>
          </p:cNvPr>
          <p:cNvSpPr>
            <a:spLocks noGrp="1"/>
          </p:cNvSpPr>
          <p:nvPr>
            <p:ph type="title"/>
          </p:nvPr>
        </p:nvSpPr>
        <p:spPr/>
        <p:txBody>
          <a:bodyPr/>
          <a:lstStyle/>
          <a:p>
            <a:r>
              <a:rPr lang="en-US" dirty="0"/>
              <a:t>Thank you for </a:t>
            </a:r>
            <a:r>
              <a:rPr lang="en-US"/>
              <a:t>listening everyone!</a:t>
            </a:r>
          </a:p>
        </p:txBody>
      </p:sp>
      <p:sp>
        <p:nvSpPr>
          <p:cNvPr id="3" name="Content Placeholder 2">
            <a:extLst>
              <a:ext uri="{FF2B5EF4-FFF2-40B4-BE49-F238E27FC236}">
                <a16:creationId xmlns:a16="http://schemas.microsoft.com/office/drawing/2014/main" id="{2B5BE874-19BB-3E12-6B1B-57E8147BD6D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98702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89781-FF8B-C854-6687-5C2D28EBFDE7}"/>
              </a:ext>
            </a:extLst>
          </p:cNvPr>
          <p:cNvSpPr>
            <a:spLocks noGrp="1"/>
          </p:cNvSpPr>
          <p:nvPr>
            <p:ph type="title"/>
          </p:nvPr>
        </p:nvSpPr>
        <p:spPr>
          <a:xfrm>
            <a:off x="1371600" y="685800"/>
            <a:ext cx="6858000" cy="1485900"/>
          </a:xfrm>
        </p:spPr>
        <p:txBody>
          <a:bodyPr/>
          <a:lstStyle/>
          <a:p>
            <a:r>
              <a:rPr lang="en-US" dirty="0"/>
              <a:t>My Background</a:t>
            </a:r>
          </a:p>
        </p:txBody>
      </p:sp>
      <p:sp>
        <p:nvSpPr>
          <p:cNvPr id="3" name="Content Placeholder 2">
            <a:extLst>
              <a:ext uri="{FF2B5EF4-FFF2-40B4-BE49-F238E27FC236}">
                <a16:creationId xmlns:a16="http://schemas.microsoft.com/office/drawing/2014/main" id="{7B3035D5-936E-658E-2FD1-95428E70FF10}"/>
              </a:ext>
            </a:extLst>
          </p:cNvPr>
          <p:cNvSpPr>
            <a:spLocks noGrp="1"/>
          </p:cNvSpPr>
          <p:nvPr>
            <p:ph idx="1"/>
          </p:nvPr>
        </p:nvSpPr>
        <p:spPr>
          <a:xfrm>
            <a:off x="1371601" y="2171700"/>
            <a:ext cx="4724400" cy="4260574"/>
          </a:xfrm>
        </p:spPr>
        <p:txBody>
          <a:bodyPr>
            <a:normAutofit/>
          </a:bodyPr>
          <a:lstStyle/>
          <a:p>
            <a:r>
              <a:rPr lang="en-GB" sz="1800" kern="100" dirty="0">
                <a:latin typeface="Aptos" panose="020B0004020202020204" pitchFamily="34" charset="0"/>
                <a:ea typeface="Aptos" panose="020B0004020202020204" pitchFamily="34" charset="0"/>
                <a:cs typeface="Times New Roman" panose="02020603050405020304" pitchFamily="18" charset="0"/>
              </a:rPr>
              <a:t>Not a computer scientist: studied Biochemistry at undergraduate, MSc project focused on bioinformatics, fell in LOVE</a:t>
            </a:r>
          </a:p>
          <a:p>
            <a:endParaRPr lang="en-GB"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GB" sz="1800" kern="100" dirty="0">
                <a:effectLst/>
                <a:latin typeface="Aptos" panose="020B0004020202020204" pitchFamily="34" charset="0"/>
                <a:ea typeface="Aptos" panose="020B0004020202020204" pitchFamily="34" charset="0"/>
                <a:cs typeface="Times New Roman" panose="02020603050405020304" pitchFamily="18" charset="0"/>
              </a:rPr>
              <a:t>EPCC 2020 – present: using SQL and R across multiple projects, mainly working with NHS data in </a:t>
            </a:r>
            <a:r>
              <a:rPr lang="en-GB" sz="1800" kern="100" dirty="0" err="1">
                <a:effectLst/>
                <a:latin typeface="Aptos" panose="020B0004020202020204" pitchFamily="34" charset="0"/>
                <a:ea typeface="Aptos" panose="020B0004020202020204" pitchFamily="34" charset="0"/>
                <a:cs typeface="Times New Roman" panose="02020603050405020304" pitchFamily="18" charset="0"/>
              </a:rPr>
              <a:t>DataLoch</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a:t>
            </a:r>
          </a:p>
          <a:p>
            <a:endParaRPr lang="en-GB" sz="1800" kern="100" dirty="0">
              <a:latin typeface="Aptos" panose="020B0004020202020204" pitchFamily="34" charset="0"/>
              <a:ea typeface="Aptos" panose="020B0004020202020204" pitchFamily="34" charset="0"/>
              <a:cs typeface="Times New Roman" panose="02020603050405020304" pitchFamily="18" charset="0"/>
            </a:endParaRPr>
          </a:p>
          <a:p>
            <a:r>
              <a:rPr lang="en-GB" sz="1800" kern="100" dirty="0">
                <a:effectLst/>
                <a:latin typeface="Aptos" panose="020B0004020202020204" pitchFamily="34" charset="0"/>
                <a:ea typeface="Aptos" panose="020B0004020202020204" pitchFamily="34" charset="0"/>
                <a:cs typeface="Times New Roman" panose="02020603050405020304" pitchFamily="18" charset="0"/>
              </a:rPr>
              <a:t>Also an online maths and science tutor since 2020 – I love teaching things!</a:t>
            </a:r>
            <a:endParaRPr lang="en-GB" sz="1800" kern="100" dirty="0">
              <a:latin typeface="Aptos" panose="020B0004020202020204" pitchFamily="34" charset="0"/>
              <a:ea typeface="Aptos" panose="020B0004020202020204" pitchFamily="34" charset="0"/>
              <a:cs typeface="Times New Roman" panose="02020603050405020304" pitchFamily="18" charset="0"/>
            </a:endParaRPr>
          </a:p>
        </p:txBody>
      </p:sp>
      <p:pic>
        <p:nvPicPr>
          <p:cNvPr id="5" name="Picture 4" descr="A person sitting at a table with a computer&#10;&#10;Description automatically generated">
            <a:extLst>
              <a:ext uri="{FF2B5EF4-FFF2-40B4-BE49-F238E27FC236}">
                <a16:creationId xmlns:a16="http://schemas.microsoft.com/office/drawing/2014/main" id="{16D56B5D-731F-8B3B-6364-12B301E8EE31}"/>
              </a:ext>
            </a:extLst>
          </p:cNvPr>
          <p:cNvPicPr>
            <a:picLocks noChangeAspect="1"/>
          </p:cNvPicPr>
          <p:nvPr/>
        </p:nvPicPr>
        <p:blipFill rotWithShape="1">
          <a:blip r:embed="rId2"/>
          <a:srcRect t="11719" b="14063"/>
          <a:stretch/>
        </p:blipFill>
        <p:spPr>
          <a:xfrm>
            <a:off x="6966540" y="691188"/>
            <a:ext cx="4195892" cy="4152185"/>
          </a:xfrm>
          <a:prstGeom prst="rect">
            <a:avLst/>
          </a:prstGeom>
        </p:spPr>
      </p:pic>
    </p:spTree>
    <p:extLst>
      <p:ext uri="{BB962C8B-B14F-4D97-AF65-F5344CB8AC3E}">
        <p14:creationId xmlns:p14="http://schemas.microsoft.com/office/powerpoint/2010/main" val="180429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89781-FF8B-C854-6687-5C2D28EBFDE7}"/>
              </a:ext>
            </a:extLst>
          </p:cNvPr>
          <p:cNvSpPr>
            <a:spLocks noGrp="1"/>
          </p:cNvSpPr>
          <p:nvPr>
            <p:ph type="title"/>
          </p:nvPr>
        </p:nvSpPr>
        <p:spPr>
          <a:xfrm>
            <a:off x="1371600" y="685800"/>
            <a:ext cx="6858000" cy="1485900"/>
          </a:xfrm>
        </p:spPr>
        <p:txBody>
          <a:bodyPr/>
          <a:lstStyle/>
          <a:p>
            <a:r>
              <a:rPr lang="en-US" dirty="0"/>
              <a:t>My Background</a:t>
            </a:r>
          </a:p>
        </p:txBody>
      </p:sp>
      <p:sp>
        <p:nvSpPr>
          <p:cNvPr id="3" name="Content Placeholder 2">
            <a:extLst>
              <a:ext uri="{FF2B5EF4-FFF2-40B4-BE49-F238E27FC236}">
                <a16:creationId xmlns:a16="http://schemas.microsoft.com/office/drawing/2014/main" id="{7B3035D5-936E-658E-2FD1-95428E70FF10}"/>
              </a:ext>
            </a:extLst>
          </p:cNvPr>
          <p:cNvSpPr>
            <a:spLocks noGrp="1"/>
          </p:cNvSpPr>
          <p:nvPr>
            <p:ph idx="1"/>
          </p:nvPr>
        </p:nvSpPr>
        <p:spPr>
          <a:xfrm>
            <a:off x="1371601" y="2171700"/>
            <a:ext cx="4724400" cy="4260574"/>
          </a:xfrm>
        </p:spPr>
        <p:txBody>
          <a:bodyPr>
            <a:normAutofit/>
          </a:bodyPr>
          <a:lstStyle/>
          <a:p>
            <a:r>
              <a:rPr lang="en-GB" sz="1800" kern="100" dirty="0">
                <a:latin typeface="Aptos" panose="020B0004020202020204" pitchFamily="34" charset="0"/>
                <a:ea typeface="Aptos" panose="020B0004020202020204" pitchFamily="34" charset="0"/>
                <a:cs typeface="Times New Roman" panose="02020603050405020304" pitchFamily="18" charset="0"/>
              </a:rPr>
              <a:t>Not a computer scientist: studied Biochemistry at undergraduate, MSc project focused on bioinformatics, fell in LOVE</a:t>
            </a:r>
          </a:p>
          <a:p>
            <a:endParaRPr lang="en-GB"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GB" sz="1800" kern="100" dirty="0">
                <a:effectLst/>
                <a:latin typeface="Aptos" panose="020B0004020202020204" pitchFamily="34" charset="0"/>
                <a:ea typeface="Aptos" panose="020B0004020202020204" pitchFamily="34" charset="0"/>
                <a:cs typeface="Times New Roman" panose="02020603050405020304" pitchFamily="18" charset="0"/>
              </a:rPr>
              <a:t>EPCC 2020 – present: using SQL and R across multiple projects, mainly working with NHS data in </a:t>
            </a:r>
            <a:r>
              <a:rPr lang="en-GB" sz="1800" kern="100" dirty="0" err="1">
                <a:effectLst/>
                <a:latin typeface="Aptos" panose="020B0004020202020204" pitchFamily="34" charset="0"/>
                <a:ea typeface="Aptos" panose="020B0004020202020204" pitchFamily="34" charset="0"/>
                <a:cs typeface="Times New Roman" panose="02020603050405020304" pitchFamily="18" charset="0"/>
              </a:rPr>
              <a:t>DataLoch</a:t>
            </a:r>
            <a:r>
              <a:rPr lang="en-GB" sz="1800" kern="100" dirty="0">
                <a:effectLst/>
                <a:latin typeface="Aptos" panose="020B0004020202020204" pitchFamily="34" charset="0"/>
                <a:ea typeface="Aptos" panose="020B0004020202020204" pitchFamily="34" charset="0"/>
                <a:cs typeface="Times New Roman" panose="02020603050405020304" pitchFamily="18" charset="0"/>
              </a:rPr>
              <a:t>. </a:t>
            </a:r>
          </a:p>
          <a:p>
            <a:endParaRPr lang="en-GB" sz="1800" kern="100" dirty="0">
              <a:latin typeface="Aptos" panose="020B0004020202020204" pitchFamily="34" charset="0"/>
              <a:ea typeface="Aptos" panose="020B0004020202020204" pitchFamily="34" charset="0"/>
              <a:cs typeface="Times New Roman" panose="02020603050405020304" pitchFamily="18" charset="0"/>
            </a:endParaRPr>
          </a:p>
          <a:p>
            <a:r>
              <a:rPr lang="en-GB" sz="1800" kern="100" dirty="0">
                <a:effectLst/>
                <a:latin typeface="Aptos" panose="020B0004020202020204" pitchFamily="34" charset="0"/>
                <a:ea typeface="Aptos" panose="020B0004020202020204" pitchFamily="34" charset="0"/>
                <a:cs typeface="Times New Roman" panose="02020603050405020304" pitchFamily="18" charset="0"/>
              </a:rPr>
              <a:t>Also an online maths and science tutor since 2020 – I love teaching things!</a:t>
            </a:r>
            <a:endParaRPr lang="en-GB" sz="1800" kern="100" dirty="0">
              <a:latin typeface="Aptos" panose="020B0004020202020204" pitchFamily="34" charset="0"/>
              <a:ea typeface="Aptos" panose="020B0004020202020204" pitchFamily="34" charset="0"/>
              <a:cs typeface="Times New Roman" panose="02020603050405020304" pitchFamily="18" charset="0"/>
            </a:endParaRPr>
          </a:p>
        </p:txBody>
      </p:sp>
      <p:pic>
        <p:nvPicPr>
          <p:cNvPr id="5" name="Picture 4" descr="A person sitting at a table with a computer&#10;&#10;Description automatically generated">
            <a:extLst>
              <a:ext uri="{FF2B5EF4-FFF2-40B4-BE49-F238E27FC236}">
                <a16:creationId xmlns:a16="http://schemas.microsoft.com/office/drawing/2014/main" id="{16D56B5D-731F-8B3B-6364-12B301E8EE31}"/>
              </a:ext>
            </a:extLst>
          </p:cNvPr>
          <p:cNvPicPr>
            <a:picLocks noChangeAspect="1"/>
          </p:cNvPicPr>
          <p:nvPr/>
        </p:nvPicPr>
        <p:blipFill rotWithShape="1">
          <a:blip r:embed="rId2"/>
          <a:srcRect t="11719" b="14063"/>
          <a:stretch/>
        </p:blipFill>
        <p:spPr>
          <a:xfrm>
            <a:off x="6966540" y="691188"/>
            <a:ext cx="4195892" cy="4152185"/>
          </a:xfrm>
          <a:prstGeom prst="rect">
            <a:avLst/>
          </a:prstGeom>
        </p:spPr>
      </p:pic>
      <p:sp>
        <p:nvSpPr>
          <p:cNvPr id="4" name="TextBox 3">
            <a:extLst>
              <a:ext uri="{FF2B5EF4-FFF2-40B4-BE49-F238E27FC236}">
                <a16:creationId xmlns:a16="http://schemas.microsoft.com/office/drawing/2014/main" id="{295AF3AB-061D-ACD4-9F14-A4CB1211B161}"/>
              </a:ext>
            </a:extLst>
          </p:cNvPr>
          <p:cNvSpPr txBox="1"/>
          <p:nvPr/>
        </p:nvSpPr>
        <p:spPr>
          <a:xfrm>
            <a:off x="6096000" y="4843373"/>
            <a:ext cx="5936973" cy="1323439"/>
          </a:xfrm>
          <a:prstGeom prst="rect">
            <a:avLst/>
          </a:prstGeom>
          <a:noFill/>
        </p:spPr>
        <p:txBody>
          <a:bodyPr wrap="square" rtlCol="0">
            <a:spAutoFit/>
          </a:bodyPr>
          <a:lstStyle/>
          <a:p>
            <a:r>
              <a:rPr lang="en-US" sz="4000" dirty="0"/>
              <a:t>Enough about me…on to the data!</a:t>
            </a:r>
          </a:p>
        </p:txBody>
      </p:sp>
    </p:spTree>
    <p:extLst>
      <p:ext uri="{BB962C8B-B14F-4D97-AF65-F5344CB8AC3E}">
        <p14:creationId xmlns:p14="http://schemas.microsoft.com/office/powerpoint/2010/main" val="738711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BBBA4-BA8C-4B6D-168C-793F3636E968}"/>
              </a:ext>
            </a:extLst>
          </p:cNvPr>
          <p:cNvSpPr>
            <a:spLocks noGrp="1"/>
          </p:cNvSpPr>
          <p:nvPr>
            <p:ph type="title"/>
          </p:nvPr>
        </p:nvSpPr>
        <p:spPr>
          <a:xfrm>
            <a:off x="1371600" y="685800"/>
            <a:ext cx="9601200" cy="811530"/>
          </a:xfrm>
        </p:spPr>
        <p:txBody>
          <a:bodyPr/>
          <a:lstStyle/>
          <a:p>
            <a:r>
              <a:rPr lang="en-US" dirty="0"/>
              <a:t>Our data for today…</a:t>
            </a:r>
          </a:p>
        </p:txBody>
      </p:sp>
      <p:pic>
        <p:nvPicPr>
          <p:cNvPr id="11" name="Picture 10" descr="A green text on a black background&#10;&#10;Description automatically generated">
            <a:extLst>
              <a:ext uri="{FF2B5EF4-FFF2-40B4-BE49-F238E27FC236}">
                <a16:creationId xmlns:a16="http://schemas.microsoft.com/office/drawing/2014/main" id="{13869FCE-DA36-9592-2A2E-0D68EEF89A5C}"/>
              </a:ext>
            </a:extLst>
          </p:cNvPr>
          <p:cNvPicPr>
            <a:picLocks noChangeAspect="1"/>
          </p:cNvPicPr>
          <p:nvPr/>
        </p:nvPicPr>
        <p:blipFill>
          <a:blip r:embed="rId3"/>
          <a:stretch>
            <a:fillRect/>
          </a:stretch>
        </p:blipFill>
        <p:spPr>
          <a:xfrm>
            <a:off x="1371600" y="1855305"/>
            <a:ext cx="9733722" cy="2923556"/>
          </a:xfrm>
          <a:prstGeom prst="rect">
            <a:avLst/>
          </a:prstGeom>
        </p:spPr>
      </p:pic>
    </p:spTree>
    <p:extLst>
      <p:ext uri="{BB962C8B-B14F-4D97-AF65-F5344CB8AC3E}">
        <p14:creationId xmlns:p14="http://schemas.microsoft.com/office/powerpoint/2010/main" val="2454516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BBBA4-BA8C-4B6D-168C-793F3636E968}"/>
              </a:ext>
            </a:extLst>
          </p:cNvPr>
          <p:cNvSpPr>
            <a:spLocks noGrp="1"/>
          </p:cNvSpPr>
          <p:nvPr>
            <p:ph type="title"/>
          </p:nvPr>
        </p:nvSpPr>
        <p:spPr>
          <a:xfrm>
            <a:off x="1371600" y="685800"/>
            <a:ext cx="9601200" cy="811530"/>
          </a:xfrm>
        </p:spPr>
        <p:txBody>
          <a:bodyPr/>
          <a:lstStyle/>
          <a:p>
            <a:r>
              <a:rPr lang="en-US" dirty="0"/>
              <a:t>Our data for today…</a:t>
            </a:r>
          </a:p>
        </p:txBody>
      </p:sp>
      <p:graphicFrame>
        <p:nvGraphicFramePr>
          <p:cNvPr id="6" name="Table 5">
            <a:extLst>
              <a:ext uri="{FF2B5EF4-FFF2-40B4-BE49-F238E27FC236}">
                <a16:creationId xmlns:a16="http://schemas.microsoft.com/office/drawing/2014/main" id="{066E3738-86D5-4559-8C3F-5AAA6D28C41F}"/>
              </a:ext>
            </a:extLst>
          </p:cNvPr>
          <p:cNvGraphicFramePr>
            <a:graphicFrameLocks noGrp="1"/>
          </p:cNvGraphicFramePr>
          <p:nvPr/>
        </p:nvGraphicFramePr>
        <p:xfrm>
          <a:off x="1442646" y="2020550"/>
          <a:ext cx="9377754" cy="1264920"/>
        </p:xfrm>
        <a:graphic>
          <a:graphicData uri="http://schemas.openxmlformats.org/drawingml/2006/table">
            <a:tbl>
              <a:tblPr>
                <a:tableStyleId>{2D5ABB26-0587-4C30-8999-92F81FD0307C}</a:tableStyleId>
              </a:tblPr>
              <a:tblGrid>
                <a:gridCol w="2370138">
                  <a:extLst>
                    <a:ext uri="{9D8B030D-6E8A-4147-A177-3AD203B41FA5}">
                      <a16:colId xmlns:a16="http://schemas.microsoft.com/office/drawing/2014/main" val="3684837195"/>
                    </a:ext>
                  </a:extLst>
                </a:gridCol>
                <a:gridCol w="1366838">
                  <a:extLst>
                    <a:ext uri="{9D8B030D-6E8A-4147-A177-3AD203B41FA5}">
                      <a16:colId xmlns:a16="http://schemas.microsoft.com/office/drawing/2014/main" val="468151377"/>
                    </a:ext>
                  </a:extLst>
                </a:gridCol>
                <a:gridCol w="1126808">
                  <a:extLst>
                    <a:ext uri="{9D8B030D-6E8A-4147-A177-3AD203B41FA5}">
                      <a16:colId xmlns:a16="http://schemas.microsoft.com/office/drawing/2014/main" val="912138870"/>
                    </a:ext>
                  </a:extLst>
                </a:gridCol>
                <a:gridCol w="1402207">
                  <a:extLst>
                    <a:ext uri="{9D8B030D-6E8A-4147-A177-3AD203B41FA5}">
                      <a16:colId xmlns:a16="http://schemas.microsoft.com/office/drawing/2014/main" val="505455479"/>
                    </a:ext>
                  </a:extLst>
                </a:gridCol>
                <a:gridCol w="1890890">
                  <a:extLst>
                    <a:ext uri="{9D8B030D-6E8A-4147-A177-3AD203B41FA5}">
                      <a16:colId xmlns:a16="http://schemas.microsoft.com/office/drawing/2014/main" val="159376387"/>
                    </a:ext>
                  </a:extLst>
                </a:gridCol>
                <a:gridCol w="1220873">
                  <a:extLst>
                    <a:ext uri="{9D8B030D-6E8A-4147-A177-3AD203B41FA5}">
                      <a16:colId xmlns:a16="http://schemas.microsoft.com/office/drawing/2014/main" val="445052288"/>
                    </a:ext>
                  </a:extLst>
                </a:gridCol>
              </a:tblGrid>
              <a:tr h="0">
                <a:tc>
                  <a:txBody>
                    <a:bodyPr/>
                    <a:lstStyle/>
                    <a:p>
                      <a:r>
                        <a:rPr lang="en-GB" dirty="0" err="1">
                          <a:solidFill>
                            <a:schemeClr val="tx1"/>
                          </a:solidFill>
                        </a:rPr>
                        <a:t>spotify_track_uri</a:t>
                      </a:r>
                      <a:endParaRPr lang="en-GB" dirty="0">
                        <a:solidFill>
                          <a:schemeClr val="tx1"/>
                        </a:solidFill>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timestamp</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dirty="0" err="1">
                          <a:solidFill>
                            <a:schemeClr val="tx1"/>
                          </a:solidFill>
                        </a:rPr>
                        <a:t>ms_played</a:t>
                      </a:r>
                      <a:endParaRPr lang="en-GB" dirty="0">
                        <a:solidFill>
                          <a:schemeClr val="tx1"/>
                        </a:solidFill>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dirty="0" err="1">
                          <a:solidFill>
                            <a:schemeClr val="tx1"/>
                          </a:solidFill>
                        </a:rPr>
                        <a:t>conn_country</a:t>
                      </a:r>
                      <a:endParaRPr lang="en-GB" dirty="0">
                        <a:solidFill>
                          <a:schemeClr val="tx1"/>
                        </a:solidFill>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shuffle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skipped</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6999023"/>
                  </a:ext>
                </a:extLst>
              </a:tr>
              <a:tr h="0">
                <a:tc>
                  <a:txBody>
                    <a:bodyPr/>
                    <a:lstStyle/>
                    <a:p>
                      <a:pPr algn="l"/>
                      <a:r>
                        <a:rPr lang="en-GB" sz="1000" b="0">
                          <a:solidFill>
                            <a:schemeClr val="tx1"/>
                          </a:solidFill>
                          <a:effectLst/>
                        </a:rPr>
                        <a:t>spotify:track:1FLxW6LI6PZK8InYyYFULw</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2014-04-27T10:33:56Z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230106</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GB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0076150"/>
                  </a:ext>
                </a:extLst>
              </a:tr>
              <a:tr h="0">
                <a:tc>
                  <a:txBody>
                    <a:bodyPr/>
                    <a:lstStyle/>
                    <a:p>
                      <a:pPr algn="l"/>
                      <a:r>
                        <a:rPr lang="en-GB" sz="1000" b="0" dirty="0">
                          <a:solidFill>
                            <a:schemeClr val="tx1"/>
                          </a:solidFill>
                          <a:effectLst/>
                        </a:rPr>
                        <a:t>spotify:track:4RvWPyQ5RL0ao9LPZeSouE</a:t>
                      </a:r>
                      <a:endParaRPr lang="en-GB" sz="1000" b="0" i="0" dirty="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2020-12-15T17:33:22Z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251262</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GB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NA</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9839648"/>
                  </a:ext>
                </a:extLst>
              </a:tr>
              <a:tr h="0">
                <a:tc>
                  <a:txBody>
                    <a:bodyPr/>
                    <a:lstStyle/>
                    <a:p>
                      <a:pPr algn="l"/>
                      <a:r>
                        <a:rPr lang="en-GB" sz="1000" b="0">
                          <a:solidFill>
                            <a:schemeClr val="tx1"/>
                          </a:solidFill>
                          <a:effectLst/>
                        </a:rPr>
                        <a:t>spotify:track:2OQpQTRogZ1AhnUHJiT9Nb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2020-07-29T12:17:32Z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153463</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GB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NA</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2127599"/>
                  </a:ext>
                </a:extLst>
              </a:tr>
              <a:tr h="0">
                <a:tc>
                  <a:txBody>
                    <a:bodyPr/>
                    <a:lstStyle/>
                    <a:p>
                      <a:pPr algn="l"/>
                      <a:r>
                        <a:rPr lang="en-GB" sz="1000" b="0">
                          <a:solidFill>
                            <a:schemeClr val="tx1"/>
                          </a:solidFill>
                          <a:effectLst/>
                        </a:rPr>
                        <a:t>spotify:track:2pDKE8Q40TDGPl1O11DKKn</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2022-08-28T09:45:05Z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8046</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dirty="0">
                          <a:solidFill>
                            <a:schemeClr val="tx1"/>
                          </a:solidFill>
                          <a:effectLst/>
                        </a:rPr>
                        <a:t>GB</a:t>
                      </a:r>
                      <a:endParaRPr lang="en-GB" sz="1000" b="0" i="0" dirty="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NA</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7262801"/>
                  </a:ext>
                </a:extLst>
              </a:tr>
              <a:tr h="0">
                <a:tc>
                  <a:txBody>
                    <a:bodyPr/>
                    <a:lstStyle/>
                    <a:p>
                      <a:pPr algn="l"/>
                      <a:r>
                        <a:rPr lang="en-GB" sz="1000" b="0">
                          <a:solidFill>
                            <a:schemeClr val="tx1"/>
                          </a:solidFill>
                          <a:effectLst/>
                        </a:rPr>
                        <a:t>spotify:track:735rjks7kQgWCjTQlIHMuH</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2020-11-13T15:29:47Z</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768</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GB</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a:solidFill>
                            <a:schemeClr val="tx1"/>
                          </a:solidFill>
                          <a:effectLst/>
                        </a:rPr>
                        <a:t>FALSE</a:t>
                      </a:r>
                      <a:endParaRPr lang="en-GB" sz="1000" b="0" i="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dirty="0">
                          <a:solidFill>
                            <a:schemeClr val="tx1"/>
                          </a:solidFill>
                          <a:effectLst/>
                        </a:rPr>
                        <a:t>NA</a:t>
                      </a:r>
                      <a:endParaRPr lang="en-GB" sz="1000" b="0" i="0" dirty="0">
                        <a:solidFill>
                          <a:schemeClr val="tx1"/>
                        </a:solidFill>
                        <a:effectLst/>
                        <a:latin typeface=".AppleSystemUIFont"/>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6747001"/>
                  </a:ext>
                </a:extLst>
              </a:tr>
            </a:tbl>
          </a:graphicData>
        </a:graphic>
      </p:graphicFrame>
      <p:sp>
        <p:nvSpPr>
          <p:cNvPr id="7" name="TextBox 6">
            <a:extLst>
              <a:ext uri="{FF2B5EF4-FFF2-40B4-BE49-F238E27FC236}">
                <a16:creationId xmlns:a16="http://schemas.microsoft.com/office/drawing/2014/main" id="{F565F548-5747-0E86-B2F6-83B2DE7D0FF0}"/>
              </a:ext>
            </a:extLst>
          </p:cNvPr>
          <p:cNvSpPr txBox="1"/>
          <p:nvPr/>
        </p:nvSpPr>
        <p:spPr>
          <a:xfrm>
            <a:off x="1371600" y="1497330"/>
            <a:ext cx="1262140" cy="523220"/>
          </a:xfrm>
          <a:prstGeom prst="rect">
            <a:avLst/>
          </a:prstGeom>
          <a:noFill/>
        </p:spPr>
        <p:txBody>
          <a:bodyPr wrap="none" rtlCol="0">
            <a:spAutoFit/>
          </a:bodyPr>
          <a:lstStyle/>
          <a:p>
            <a:r>
              <a:rPr lang="en-US" sz="2800" dirty="0"/>
              <a:t>Listens</a:t>
            </a:r>
            <a:endParaRPr lang="en-US" sz="1200" dirty="0"/>
          </a:p>
        </p:txBody>
      </p:sp>
      <p:graphicFrame>
        <p:nvGraphicFramePr>
          <p:cNvPr id="8" name="Table 7">
            <a:extLst>
              <a:ext uri="{FF2B5EF4-FFF2-40B4-BE49-F238E27FC236}">
                <a16:creationId xmlns:a16="http://schemas.microsoft.com/office/drawing/2014/main" id="{8EA02315-F4EC-8564-AA76-0EC623C2993D}"/>
              </a:ext>
            </a:extLst>
          </p:cNvPr>
          <p:cNvGraphicFramePr>
            <a:graphicFrameLocks noGrp="1"/>
          </p:cNvGraphicFramePr>
          <p:nvPr/>
        </p:nvGraphicFramePr>
        <p:xfrm>
          <a:off x="1442646" y="4331910"/>
          <a:ext cx="6813234" cy="1264920"/>
        </p:xfrm>
        <a:graphic>
          <a:graphicData uri="http://schemas.openxmlformats.org/drawingml/2006/table">
            <a:tbl>
              <a:tblPr>
                <a:tableStyleId>{2D5ABB26-0587-4C30-8999-92F81FD0307C}</a:tableStyleId>
              </a:tblPr>
              <a:tblGrid>
                <a:gridCol w="1949450">
                  <a:extLst>
                    <a:ext uri="{9D8B030D-6E8A-4147-A177-3AD203B41FA5}">
                      <a16:colId xmlns:a16="http://schemas.microsoft.com/office/drawing/2014/main" val="3684837195"/>
                    </a:ext>
                  </a:extLst>
                </a:gridCol>
                <a:gridCol w="1260158">
                  <a:extLst>
                    <a:ext uri="{9D8B030D-6E8A-4147-A177-3AD203B41FA5}">
                      <a16:colId xmlns:a16="http://schemas.microsoft.com/office/drawing/2014/main" val="468151377"/>
                    </a:ext>
                  </a:extLst>
                </a:gridCol>
                <a:gridCol w="1373188">
                  <a:extLst>
                    <a:ext uri="{9D8B030D-6E8A-4147-A177-3AD203B41FA5}">
                      <a16:colId xmlns:a16="http://schemas.microsoft.com/office/drawing/2014/main" val="912138870"/>
                    </a:ext>
                  </a:extLst>
                </a:gridCol>
                <a:gridCol w="2230438">
                  <a:extLst>
                    <a:ext uri="{9D8B030D-6E8A-4147-A177-3AD203B41FA5}">
                      <a16:colId xmlns:a16="http://schemas.microsoft.com/office/drawing/2014/main" val="505455479"/>
                    </a:ext>
                  </a:extLst>
                </a:gridCol>
              </a:tblGrid>
              <a:tr h="0">
                <a:tc>
                  <a:txBody>
                    <a:bodyPr/>
                    <a:lstStyle/>
                    <a:p>
                      <a:r>
                        <a:rPr lang="en-GB">
                          <a:solidFill>
                            <a:schemeClr val="tx1"/>
                          </a:solidFill>
                        </a:rPr>
                        <a:t>song_name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artist_name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dirty="0" err="1">
                          <a:solidFill>
                            <a:schemeClr val="tx1"/>
                          </a:solidFill>
                        </a:rPr>
                        <a:t>album_name</a:t>
                      </a:r>
                      <a:endParaRPr lang="en-GB" dirty="0">
                        <a:solidFill>
                          <a:schemeClr val="tx1"/>
                        </a:solidFill>
                      </a:endParaRP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GB">
                          <a:solidFill>
                            <a:schemeClr val="tx1"/>
                          </a:solidFill>
                        </a:rPr>
                        <a:t>spotify_track_uri</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6999023"/>
                  </a:ext>
                </a:extLst>
              </a:tr>
              <a:tr h="0">
                <a:tc>
                  <a:txBody>
                    <a:bodyPr/>
                    <a:lstStyle/>
                    <a:p>
                      <a:pPr algn="l"/>
                      <a:r>
                        <a:rPr lang="en-GB" sz="1000" b="0" i="0">
                          <a:solidFill>
                            <a:schemeClr val="tx1"/>
                          </a:solidFill>
                          <a:effectLst/>
                          <a:latin typeface=".AppleSystemUIFont"/>
                        </a:rPr>
                        <a:t>Malibu</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Hole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Celebrity Skin</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spotify:track:1FLxW6LI6PZK8InYyYFULw</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0076150"/>
                  </a:ext>
                </a:extLst>
              </a:tr>
              <a:tr h="0">
                <a:tc>
                  <a:txBody>
                    <a:bodyPr/>
                    <a:lstStyle/>
                    <a:p>
                      <a:pPr algn="l"/>
                      <a:r>
                        <a:rPr lang="en-GB" sz="1000" b="0" i="0">
                          <a:solidFill>
                            <a:schemeClr val="tx1"/>
                          </a:solidFill>
                          <a:effectLst/>
                          <a:latin typeface=".AppleSystemUIFont"/>
                        </a:rPr>
                        <a:t>Everybody Wants To Rule The World</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Tears For Fears</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Songs From The Big Chair</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spotify:track:4RvWPyQ5RL0ao9LPZeSouE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9839648"/>
                  </a:ext>
                </a:extLst>
              </a:tr>
              <a:tr h="0">
                <a:tc>
                  <a:txBody>
                    <a:bodyPr/>
                    <a:lstStyle/>
                    <a:p>
                      <a:pPr algn="l"/>
                      <a:r>
                        <a:rPr lang="en-GB" sz="1000" b="0" i="0" dirty="0">
                          <a:solidFill>
                            <a:schemeClr val="tx1"/>
                          </a:solidFill>
                          <a:effectLst/>
                          <a:latin typeface=".AppleSystemUIFont"/>
                        </a:rPr>
                        <a:t>Heavy Balloon</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Fiona Apple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Fetch The Bolt Cutters</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spotify:track:2OQpQTRogZ1AhnUHJiT9Nb</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2127599"/>
                  </a:ext>
                </a:extLst>
              </a:tr>
              <a:tr h="0">
                <a:tc>
                  <a:txBody>
                    <a:bodyPr/>
                    <a:lstStyle/>
                    <a:p>
                      <a:pPr algn="l"/>
                      <a:r>
                        <a:rPr lang="en-GB" sz="1000" b="0" i="0">
                          <a:solidFill>
                            <a:schemeClr val="tx1"/>
                          </a:solidFill>
                          <a:effectLst/>
                          <a:latin typeface=".AppleSystemUIFont"/>
                        </a:rPr>
                        <a:t>Shameika</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Fiona Apple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Fetch The Bolt Cutters</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spotify:track:2pDKE8Q40TDGPl1O11DKKn</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17262801"/>
                  </a:ext>
                </a:extLst>
              </a:tr>
              <a:tr h="0">
                <a:tc>
                  <a:txBody>
                    <a:bodyPr/>
                    <a:lstStyle/>
                    <a:p>
                      <a:pPr algn="l"/>
                      <a:r>
                        <a:rPr lang="en-GB" sz="1000" b="0" i="0">
                          <a:solidFill>
                            <a:schemeClr val="tx1"/>
                          </a:solidFill>
                          <a:effectLst/>
                          <a:latin typeface=".AppleSystemUIFont"/>
                        </a:rPr>
                        <a:t>Head over Feet - 2015 Remaster</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Alanis Morissette</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a:solidFill>
                            <a:schemeClr val="tx1"/>
                          </a:solidFill>
                          <a:effectLst/>
                          <a:latin typeface=".AppleSystemUIFont"/>
                        </a:rPr>
                        <a:t>Jagged Little Pill</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GB" sz="1000" b="0" i="0" dirty="0">
                          <a:solidFill>
                            <a:schemeClr val="tx1"/>
                          </a:solidFill>
                          <a:effectLst/>
                          <a:latin typeface=".AppleSystemUIFont"/>
                        </a:rPr>
                        <a:t>spotify:track:735rjks7kQgWCjTQlIHMuH</a:t>
                      </a:r>
                    </a:p>
                  </a:txBody>
                  <a:tcPr marL="19050" marR="19050" marT="19050" marB="1905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6747001"/>
                  </a:ext>
                </a:extLst>
              </a:tr>
            </a:tbl>
          </a:graphicData>
        </a:graphic>
      </p:graphicFrame>
      <p:sp>
        <p:nvSpPr>
          <p:cNvPr id="9" name="TextBox 8">
            <a:extLst>
              <a:ext uri="{FF2B5EF4-FFF2-40B4-BE49-F238E27FC236}">
                <a16:creationId xmlns:a16="http://schemas.microsoft.com/office/drawing/2014/main" id="{3D45087B-13AF-F6FF-FDA2-623710681F5F}"/>
              </a:ext>
            </a:extLst>
          </p:cNvPr>
          <p:cNvSpPr txBox="1"/>
          <p:nvPr/>
        </p:nvSpPr>
        <p:spPr>
          <a:xfrm>
            <a:off x="1371600" y="3808690"/>
            <a:ext cx="1112805" cy="523220"/>
          </a:xfrm>
          <a:prstGeom prst="rect">
            <a:avLst/>
          </a:prstGeom>
          <a:noFill/>
        </p:spPr>
        <p:txBody>
          <a:bodyPr wrap="none" rtlCol="0">
            <a:spAutoFit/>
          </a:bodyPr>
          <a:lstStyle/>
          <a:p>
            <a:r>
              <a:rPr lang="en-US" sz="2800" dirty="0"/>
              <a:t>Songs</a:t>
            </a:r>
            <a:endParaRPr lang="en-US" sz="1200" dirty="0"/>
          </a:p>
        </p:txBody>
      </p:sp>
    </p:spTree>
    <p:extLst>
      <p:ext uri="{BB962C8B-B14F-4D97-AF65-F5344CB8AC3E}">
        <p14:creationId xmlns:p14="http://schemas.microsoft.com/office/powerpoint/2010/main" val="276538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94C8A-0432-37AF-3276-7C54C054C6D4}"/>
              </a:ext>
            </a:extLst>
          </p:cNvPr>
          <p:cNvSpPr>
            <a:spLocks noGrp="1"/>
          </p:cNvSpPr>
          <p:nvPr>
            <p:ph type="title"/>
          </p:nvPr>
        </p:nvSpPr>
        <p:spPr/>
        <p:txBody>
          <a:bodyPr/>
          <a:lstStyle/>
          <a:p>
            <a:r>
              <a:rPr lang="en-US" dirty="0"/>
              <a:t>What is SQL?</a:t>
            </a:r>
          </a:p>
        </p:txBody>
      </p:sp>
      <p:sp>
        <p:nvSpPr>
          <p:cNvPr id="3" name="Content Placeholder 2">
            <a:extLst>
              <a:ext uri="{FF2B5EF4-FFF2-40B4-BE49-F238E27FC236}">
                <a16:creationId xmlns:a16="http://schemas.microsoft.com/office/drawing/2014/main" id="{C9D99239-73EC-4538-49FF-950774AA817B}"/>
              </a:ext>
            </a:extLst>
          </p:cNvPr>
          <p:cNvSpPr>
            <a:spLocks noGrp="1"/>
          </p:cNvSpPr>
          <p:nvPr>
            <p:ph idx="1"/>
          </p:nvPr>
        </p:nvSpPr>
        <p:spPr>
          <a:xfrm>
            <a:off x="1371600" y="2171699"/>
            <a:ext cx="9144000" cy="3808971"/>
          </a:xfrm>
        </p:spPr>
        <p:txBody>
          <a:bodyPr>
            <a:normAutofit/>
          </a:bodyPr>
          <a:lstStyle/>
          <a:p>
            <a:r>
              <a:rPr lang="en-US" sz="2400" dirty="0"/>
              <a:t>SQL stands for </a:t>
            </a:r>
            <a:r>
              <a:rPr lang="en-US" sz="2400" b="1" dirty="0"/>
              <a:t>S</a:t>
            </a:r>
            <a:r>
              <a:rPr lang="en-US" sz="2400" dirty="0"/>
              <a:t>tructured </a:t>
            </a:r>
            <a:r>
              <a:rPr lang="en-US" sz="2400" b="1" dirty="0"/>
              <a:t>Q</a:t>
            </a:r>
            <a:r>
              <a:rPr lang="en-US" sz="2400" dirty="0"/>
              <a:t>uery </a:t>
            </a:r>
            <a:r>
              <a:rPr lang="en-US" sz="2400" b="1" dirty="0"/>
              <a:t>L</a:t>
            </a:r>
            <a:r>
              <a:rPr lang="en-US" sz="2400" dirty="0"/>
              <a:t>anguage</a:t>
            </a:r>
          </a:p>
          <a:p>
            <a:r>
              <a:rPr lang="en-US" sz="2400" dirty="0"/>
              <a:t>It is used to query </a:t>
            </a:r>
            <a:r>
              <a:rPr lang="en-US" sz="2400" b="1" dirty="0"/>
              <a:t>relational databases</a:t>
            </a:r>
          </a:p>
          <a:p>
            <a:pPr lvl="1"/>
            <a:r>
              <a:rPr lang="en-US" sz="2400" dirty="0"/>
              <a:t>Each table is called a </a:t>
            </a:r>
            <a:r>
              <a:rPr lang="en-US" sz="2400" b="1" dirty="0"/>
              <a:t>relation</a:t>
            </a:r>
          </a:p>
          <a:p>
            <a:pPr lvl="1"/>
            <a:r>
              <a:rPr lang="en-US" sz="2400" dirty="0"/>
              <a:t>Different</a:t>
            </a:r>
            <a:r>
              <a:rPr lang="en-US" sz="2400" b="1" dirty="0"/>
              <a:t> </a:t>
            </a:r>
            <a:r>
              <a:rPr lang="en-US" sz="2400" dirty="0"/>
              <a:t>tables (relations) can be </a:t>
            </a:r>
            <a:r>
              <a:rPr lang="en-US" sz="2400" b="1" dirty="0"/>
              <a:t>joined </a:t>
            </a:r>
            <a:r>
              <a:rPr lang="en-US" sz="2400" dirty="0"/>
              <a:t>together</a:t>
            </a:r>
            <a:r>
              <a:rPr lang="en-US" sz="2400" b="1" dirty="0"/>
              <a:t> </a:t>
            </a:r>
            <a:r>
              <a:rPr lang="en-US" sz="2400" dirty="0"/>
              <a:t>using keys</a:t>
            </a:r>
          </a:p>
          <a:p>
            <a:r>
              <a:rPr lang="en-US" sz="2400" dirty="0"/>
              <a:t>There are many different ‘</a:t>
            </a:r>
            <a:r>
              <a:rPr lang="en-US" sz="2400" dirty="0" err="1"/>
              <a:t>flavours</a:t>
            </a:r>
            <a:r>
              <a:rPr lang="en-US" sz="2400" dirty="0"/>
              <a:t>’ of SQL</a:t>
            </a:r>
          </a:p>
          <a:p>
            <a:pPr lvl="1"/>
            <a:r>
              <a:rPr lang="en-US" sz="2400" dirty="0"/>
              <a:t>Open-source: PostgreSQL, MySQL, SQLite…</a:t>
            </a:r>
          </a:p>
          <a:p>
            <a:pPr lvl="1"/>
            <a:r>
              <a:rPr lang="en-US" sz="2400" dirty="0"/>
              <a:t>Commercial: Oracle, Microsoft Server SQL (MSSQL)…</a:t>
            </a:r>
          </a:p>
        </p:txBody>
      </p:sp>
    </p:spTree>
    <p:extLst>
      <p:ext uri="{BB962C8B-B14F-4D97-AF65-F5344CB8AC3E}">
        <p14:creationId xmlns:p14="http://schemas.microsoft.com/office/powerpoint/2010/main" val="3230259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94C8A-0432-37AF-3276-7C54C054C6D4}"/>
              </a:ext>
            </a:extLst>
          </p:cNvPr>
          <p:cNvSpPr>
            <a:spLocks noGrp="1"/>
          </p:cNvSpPr>
          <p:nvPr>
            <p:ph type="title"/>
          </p:nvPr>
        </p:nvSpPr>
        <p:spPr/>
        <p:txBody>
          <a:bodyPr/>
          <a:lstStyle/>
          <a:p>
            <a:r>
              <a:rPr lang="en-US" dirty="0"/>
              <a:t>What is SQL?</a:t>
            </a:r>
          </a:p>
        </p:txBody>
      </p:sp>
      <p:pic>
        <p:nvPicPr>
          <p:cNvPr id="5" name="Picture 4" descr="A computer screen shot of a computer&#10;&#10;Description automatically generated">
            <a:extLst>
              <a:ext uri="{FF2B5EF4-FFF2-40B4-BE49-F238E27FC236}">
                <a16:creationId xmlns:a16="http://schemas.microsoft.com/office/drawing/2014/main" id="{3F622D9E-1EEE-786C-78D7-749E6C26A13A}"/>
              </a:ext>
            </a:extLst>
          </p:cNvPr>
          <p:cNvPicPr>
            <a:picLocks noChangeAspect="1"/>
          </p:cNvPicPr>
          <p:nvPr/>
        </p:nvPicPr>
        <p:blipFill>
          <a:blip r:embed="rId3"/>
          <a:stretch>
            <a:fillRect/>
          </a:stretch>
        </p:blipFill>
        <p:spPr>
          <a:xfrm>
            <a:off x="1371600" y="1428750"/>
            <a:ext cx="8872330" cy="4990685"/>
          </a:xfrm>
          <a:prstGeom prst="rect">
            <a:avLst/>
          </a:prstGeom>
        </p:spPr>
      </p:pic>
    </p:spTree>
    <p:extLst>
      <p:ext uri="{BB962C8B-B14F-4D97-AF65-F5344CB8AC3E}">
        <p14:creationId xmlns:p14="http://schemas.microsoft.com/office/powerpoint/2010/main" val="146547626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Crop</Template>
  <TotalTime>2985</TotalTime>
  <Words>2472</Words>
  <Application>Microsoft Macintosh PowerPoint</Application>
  <PresentationFormat>Widescreen</PresentationFormat>
  <Paragraphs>375</Paragraphs>
  <Slides>33</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.AppleSystemUIFont</vt:lpstr>
      <vt:lpstr>Aptos</vt:lpstr>
      <vt:lpstr>Consolas</vt:lpstr>
      <vt:lpstr>Franklin Gothic Book</vt:lpstr>
      <vt:lpstr>Crop</vt:lpstr>
      <vt:lpstr>Database-ics</vt:lpstr>
      <vt:lpstr>What are we going to do today?</vt:lpstr>
      <vt:lpstr>Things to set up </vt:lpstr>
      <vt:lpstr>My Background</vt:lpstr>
      <vt:lpstr>My Background</vt:lpstr>
      <vt:lpstr>Our data for today…</vt:lpstr>
      <vt:lpstr>Our data for today…</vt:lpstr>
      <vt:lpstr>What is SQL?</vt:lpstr>
      <vt:lpstr>What is SQL?</vt:lpstr>
      <vt:lpstr>What is SQL?</vt:lpstr>
      <vt:lpstr>Why use SQL?</vt:lpstr>
      <vt:lpstr>Why use SQL?</vt:lpstr>
      <vt:lpstr>Let’s build a basic SQL query!</vt:lpstr>
      <vt:lpstr>Let’s build a basic SQL query!</vt:lpstr>
      <vt:lpstr>Let’s join these tables together!</vt:lpstr>
      <vt:lpstr>A quick overview of joining</vt:lpstr>
      <vt:lpstr>Let’s keep building a basic SQL query!</vt:lpstr>
      <vt:lpstr>Let’s keep building a basic SQL query!</vt:lpstr>
      <vt:lpstr>Let’s keep building a basic SQL query!</vt:lpstr>
      <vt:lpstr>Our final SQL query (for now…)</vt:lpstr>
      <vt:lpstr>Side by side with R dplyr code</vt:lpstr>
      <vt:lpstr>Side by side with R dplyr code</vt:lpstr>
      <vt:lpstr>Side by side with R dplyr code</vt:lpstr>
      <vt:lpstr>Side by side with R dplyr code</vt:lpstr>
      <vt:lpstr>Side by side with R dplyr code</vt:lpstr>
      <vt:lpstr>Side by side with R dplyr code</vt:lpstr>
      <vt:lpstr>Side by side with R dplyr code</vt:lpstr>
      <vt:lpstr>Accessing SQL from R</vt:lpstr>
      <vt:lpstr>The magic of dbplyr!</vt:lpstr>
      <vt:lpstr>Side by side with R dplyr code</vt:lpstr>
      <vt:lpstr>Writing SQL direct in R</vt:lpstr>
      <vt:lpstr>Writing SQL direct in R</vt:lpstr>
      <vt:lpstr>Thank you for listening everyone!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Database-ics</dc:title>
  <dc:creator>Chloe Brook</dc:creator>
  <cp:lastModifiedBy>Chloe Brook</cp:lastModifiedBy>
  <cp:revision>9</cp:revision>
  <dcterms:created xsi:type="dcterms:W3CDTF">2024-03-11T17:45:24Z</dcterms:created>
  <dcterms:modified xsi:type="dcterms:W3CDTF">2024-03-18T23:44:57Z</dcterms:modified>
</cp:coreProperties>
</file>

<file path=docProps/thumbnail.jpeg>
</file>